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png"/></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fr-CA"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fr-CA" smtClean="0"/>
              <a:t>Click to edit Master subtitle style</a:t>
            </a:r>
            <a:endParaRPr lang="en-US" dirty="0"/>
          </a:p>
        </p:txBody>
      </p:sp>
      <p:sp>
        <p:nvSpPr>
          <p:cNvPr id="4" name="Date Placeholder 3"/>
          <p:cNvSpPr>
            <a:spLocks noGrp="1"/>
          </p:cNvSpPr>
          <p:nvPr>
            <p:ph type="dt" sz="half" idx="10"/>
          </p:nvPr>
        </p:nvSpPr>
        <p:spPr/>
        <p:txBody>
          <a:bodyPr/>
          <a:lstStyle/>
          <a:p>
            <a:fld id="{7D0065BE-0657-4A47-90AD-C21C55E16B19}" type="datetime4">
              <a:rPr lang="en-US" smtClean="0"/>
              <a:pPr/>
              <a:t>April 22, 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fr-CA" smtClean="0"/>
              <a:t>Click to edit Master text styles</a:t>
            </a:r>
          </a:p>
          <a:p>
            <a:pPr lvl="1"/>
            <a:r>
              <a:rPr lang="fr-CA" smtClean="0"/>
              <a:t>Second level</a:t>
            </a:r>
          </a:p>
          <a:p>
            <a:pPr lvl="2"/>
            <a:r>
              <a:rPr lang="fr-CA" smtClean="0"/>
              <a:t>Third level</a:t>
            </a:r>
          </a:p>
          <a:p>
            <a:pPr lvl="3"/>
            <a:r>
              <a:rPr lang="fr-CA" smtClean="0"/>
              <a:t>Fourth level</a:t>
            </a:r>
          </a:p>
          <a:p>
            <a:pPr lvl="4"/>
            <a:r>
              <a:rPr lang="fr-CA" smtClean="0"/>
              <a:t>Fifth level</a:t>
            </a:r>
            <a:endParaRPr lang="en-US"/>
          </a:p>
        </p:txBody>
      </p:sp>
      <p:sp>
        <p:nvSpPr>
          <p:cNvPr id="4" name="Date Placeholder 3"/>
          <p:cNvSpPr>
            <a:spLocks noGrp="1"/>
          </p:cNvSpPr>
          <p:nvPr>
            <p:ph type="dt" sz="half" idx="10"/>
          </p:nvPr>
        </p:nvSpPr>
        <p:spPr/>
        <p:txBody>
          <a:bodyPr/>
          <a:lstStyle/>
          <a:p>
            <a:fld id="{A16C3AA4-67BE-44F7-809A-3582401494AF}" type="datetime4">
              <a:rPr lang="en-US" smtClean="0"/>
              <a:pPr/>
              <a:t>April 22, 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fr-CA"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fr-CA" smtClean="0"/>
              <a:t>Click to edit Master text styles</a:t>
            </a:r>
          </a:p>
          <a:p>
            <a:pPr lvl="1"/>
            <a:r>
              <a:rPr lang="fr-CA" smtClean="0"/>
              <a:t>Second level</a:t>
            </a:r>
          </a:p>
          <a:p>
            <a:pPr lvl="2"/>
            <a:r>
              <a:rPr lang="fr-CA" smtClean="0"/>
              <a:t>Third level</a:t>
            </a:r>
          </a:p>
          <a:p>
            <a:pPr lvl="3"/>
            <a:r>
              <a:rPr lang="fr-CA" smtClean="0"/>
              <a:t>Fourth level</a:t>
            </a:r>
          </a:p>
          <a:p>
            <a:pPr lvl="4"/>
            <a:r>
              <a:rPr lang="fr-CA" smtClean="0"/>
              <a:t>Fifth level</a:t>
            </a:r>
            <a:endParaRPr lang="en-US"/>
          </a:p>
        </p:txBody>
      </p:sp>
      <p:sp>
        <p:nvSpPr>
          <p:cNvPr id="4" name="Date Placeholder 3"/>
          <p:cNvSpPr>
            <a:spLocks noGrp="1"/>
          </p:cNvSpPr>
          <p:nvPr>
            <p:ph type="dt" sz="half" idx="10"/>
          </p:nvPr>
        </p:nvSpPr>
        <p:spPr/>
        <p:txBody>
          <a:bodyPr/>
          <a:lstStyle/>
          <a:p>
            <a:fld id="{25172EEB-1769-4776-AD69-E7C1260563EB}" type="datetime4">
              <a:rPr lang="en-US" smtClean="0"/>
              <a:pPr/>
              <a:t>April 22, 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smtClean="0"/>
              <a:t>Click to edit Master title style</a:t>
            </a:r>
            <a:endParaRPr lang="en-US"/>
          </a:p>
        </p:txBody>
      </p:sp>
      <p:sp>
        <p:nvSpPr>
          <p:cNvPr id="3" name="Content Placeholder 2"/>
          <p:cNvSpPr>
            <a:spLocks noGrp="1"/>
          </p:cNvSpPr>
          <p:nvPr>
            <p:ph idx="1"/>
          </p:nvPr>
        </p:nvSpPr>
        <p:spPr/>
        <p:txBody>
          <a:bodyPr/>
          <a:lstStyle/>
          <a:p>
            <a:pPr lvl="0"/>
            <a:r>
              <a:rPr lang="fr-CA" smtClean="0"/>
              <a:t>Click to edit Master text styles</a:t>
            </a:r>
          </a:p>
          <a:p>
            <a:pPr lvl="1"/>
            <a:r>
              <a:rPr lang="fr-CA" smtClean="0"/>
              <a:t>Second level</a:t>
            </a:r>
          </a:p>
          <a:p>
            <a:pPr lvl="2"/>
            <a:r>
              <a:rPr lang="fr-CA" smtClean="0"/>
              <a:t>Third level</a:t>
            </a:r>
          </a:p>
          <a:p>
            <a:pPr lvl="3"/>
            <a:r>
              <a:rPr lang="fr-CA" smtClean="0"/>
              <a:t>Fourth level</a:t>
            </a:r>
          </a:p>
          <a:p>
            <a:pPr lvl="4"/>
            <a:r>
              <a:rPr lang="fr-CA" smtClean="0"/>
              <a:t>Fifth level</a:t>
            </a:r>
            <a:endParaRPr lang="en-US" dirty="0"/>
          </a:p>
        </p:txBody>
      </p:sp>
      <p:sp>
        <p:nvSpPr>
          <p:cNvPr id="4" name="Date Placeholder 3"/>
          <p:cNvSpPr>
            <a:spLocks noGrp="1"/>
          </p:cNvSpPr>
          <p:nvPr>
            <p:ph type="dt" sz="half" idx="10"/>
          </p:nvPr>
        </p:nvSpPr>
        <p:spPr/>
        <p:txBody>
          <a:bodyPr/>
          <a:lstStyle/>
          <a:p>
            <a:fld id="{D47BB8AF-C16A-4836-A92D-61834B5F0BA5}" type="datetime4">
              <a:rPr lang="en-US" smtClean="0"/>
              <a:pPr/>
              <a:t>April 22, 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fr-CA"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fr-CA" smtClean="0"/>
              <a:t>Click to edit Master text styles</a:t>
            </a:r>
          </a:p>
        </p:txBody>
      </p:sp>
      <p:sp>
        <p:nvSpPr>
          <p:cNvPr id="4" name="Date Placeholder 3"/>
          <p:cNvSpPr>
            <a:spLocks noGrp="1"/>
          </p:cNvSpPr>
          <p:nvPr>
            <p:ph type="dt" sz="half" idx="10"/>
          </p:nvPr>
        </p:nvSpPr>
        <p:spPr/>
        <p:txBody>
          <a:bodyPr/>
          <a:lstStyle/>
          <a:p>
            <a:fld id="{647D2193-4505-4A75-99BB-880C6989A757}" type="datetime4">
              <a:rPr lang="en-US" smtClean="0"/>
              <a:pPr/>
              <a:t>April 22, 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CA" smtClean="0"/>
              <a:t>Click to edit Master text styles</a:t>
            </a:r>
          </a:p>
          <a:p>
            <a:pPr lvl="1"/>
            <a:r>
              <a:rPr lang="fr-CA" smtClean="0"/>
              <a:t>Second level</a:t>
            </a:r>
          </a:p>
          <a:p>
            <a:pPr lvl="2"/>
            <a:r>
              <a:rPr lang="fr-CA" smtClean="0"/>
              <a:t>Third level</a:t>
            </a:r>
          </a:p>
          <a:p>
            <a:pPr lvl="3"/>
            <a:r>
              <a:rPr lang="fr-CA" smtClean="0"/>
              <a:t>Fourth level</a:t>
            </a:r>
          </a:p>
          <a:p>
            <a:pPr lvl="4"/>
            <a:r>
              <a:rPr lang="fr-CA"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CA" smtClean="0"/>
              <a:t>Click to edit Master text styles</a:t>
            </a:r>
          </a:p>
          <a:p>
            <a:pPr lvl="1"/>
            <a:r>
              <a:rPr lang="fr-CA" smtClean="0"/>
              <a:t>Second level</a:t>
            </a:r>
          </a:p>
          <a:p>
            <a:pPr lvl="2"/>
            <a:r>
              <a:rPr lang="fr-CA" smtClean="0"/>
              <a:t>Third level</a:t>
            </a:r>
          </a:p>
          <a:p>
            <a:pPr lvl="3"/>
            <a:r>
              <a:rPr lang="fr-CA" smtClean="0"/>
              <a:t>Fourth level</a:t>
            </a:r>
          </a:p>
          <a:p>
            <a:pPr lvl="4"/>
            <a:r>
              <a:rPr lang="fr-CA" smtClean="0"/>
              <a:t>Fifth level</a:t>
            </a:r>
            <a:endParaRPr lang="en-US" dirty="0"/>
          </a:p>
        </p:txBody>
      </p:sp>
      <p:sp>
        <p:nvSpPr>
          <p:cNvPr id="5" name="Date Placeholder 4"/>
          <p:cNvSpPr>
            <a:spLocks noGrp="1"/>
          </p:cNvSpPr>
          <p:nvPr>
            <p:ph type="dt" sz="half" idx="10"/>
          </p:nvPr>
        </p:nvSpPr>
        <p:spPr/>
        <p:txBody>
          <a:bodyPr/>
          <a:lstStyle/>
          <a:p>
            <a:fld id="{113A18F4-33C3-445B-924C-31108C51719C}" type="datetime4">
              <a:rPr lang="en-US" smtClean="0"/>
              <a:pPr/>
              <a:t>April 22, 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54ED01-E2A0-4C1E-8E21-014B99041579}" type="slidenum">
              <a:rPr lang="en-US" smtClean="0"/>
              <a:pPr/>
              <a:t>‹#›</a:t>
            </a:fld>
            <a:endParaRPr lang="en-US"/>
          </a:p>
        </p:txBody>
      </p:sp>
      <p:sp>
        <p:nvSpPr>
          <p:cNvPr id="8" name="Title 7"/>
          <p:cNvSpPr>
            <a:spLocks noGrp="1"/>
          </p:cNvSpPr>
          <p:nvPr>
            <p:ph type="title"/>
          </p:nvPr>
        </p:nvSpPr>
        <p:spPr/>
        <p:txBody>
          <a:bodyPr/>
          <a:lstStyle/>
          <a:p>
            <a:r>
              <a:rPr lang="fr-CA"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CA"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fr-CA"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CA" smtClean="0"/>
              <a:t>Click to edit Master text styles</a:t>
            </a:r>
          </a:p>
          <a:p>
            <a:pPr lvl="1"/>
            <a:r>
              <a:rPr lang="fr-CA" smtClean="0"/>
              <a:t>Second level</a:t>
            </a:r>
          </a:p>
          <a:p>
            <a:pPr lvl="2"/>
            <a:r>
              <a:rPr lang="fr-CA" smtClean="0"/>
              <a:t>Third level</a:t>
            </a:r>
          </a:p>
          <a:p>
            <a:pPr lvl="3"/>
            <a:r>
              <a:rPr lang="fr-CA" smtClean="0"/>
              <a:t>Fourth level</a:t>
            </a:r>
          </a:p>
          <a:p>
            <a:pPr lvl="4"/>
            <a:r>
              <a:rPr lang="fr-CA"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fr-CA"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CA" smtClean="0"/>
              <a:t>Click to edit Master text styles</a:t>
            </a:r>
          </a:p>
          <a:p>
            <a:pPr lvl="1"/>
            <a:r>
              <a:rPr lang="fr-CA" smtClean="0"/>
              <a:t>Second level</a:t>
            </a:r>
          </a:p>
          <a:p>
            <a:pPr lvl="2"/>
            <a:r>
              <a:rPr lang="fr-CA" smtClean="0"/>
              <a:t>Third level</a:t>
            </a:r>
          </a:p>
          <a:p>
            <a:pPr lvl="3"/>
            <a:r>
              <a:rPr lang="fr-CA" smtClean="0"/>
              <a:t>Fourth level</a:t>
            </a:r>
          </a:p>
          <a:p>
            <a:pPr lvl="4"/>
            <a:r>
              <a:rPr lang="fr-CA" smtClean="0"/>
              <a:t>Fifth level</a:t>
            </a:r>
            <a:endParaRPr lang="en-US" dirty="0"/>
          </a:p>
        </p:txBody>
      </p:sp>
      <p:sp>
        <p:nvSpPr>
          <p:cNvPr id="7" name="Date Placeholder 6"/>
          <p:cNvSpPr>
            <a:spLocks noGrp="1"/>
          </p:cNvSpPr>
          <p:nvPr>
            <p:ph type="dt" sz="half" idx="10"/>
          </p:nvPr>
        </p:nvSpPr>
        <p:spPr/>
        <p:txBody>
          <a:bodyPr/>
          <a:lstStyle/>
          <a:p>
            <a:fld id="{3AF7543A-E259-478F-9E0D-57BA40E442B7}" type="datetime4">
              <a:rPr lang="en-US" smtClean="0"/>
              <a:pPr/>
              <a:t>April 22, 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smtClean="0"/>
              <a:t>Click to edit Master title style</a:t>
            </a:r>
            <a:endParaRPr lang="en-US"/>
          </a:p>
        </p:txBody>
      </p:sp>
      <p:sp>
        <p:nvSpPr>
          <p:cNvPr id="3" name="Date Placeholder 2"/>
          <p:cNvSpPr>
            <a:spLocks noGrp="1"/>
          </p:cNvSpPr>
          <p:nvPr>
            <p:ph type="dt" sz="half" idx="10"/>
          </p:nvPr>
        </p:nvSpPr>
        <p:spPr/>
        <p:txBody>
          <a:bodyPr/>
          <a:lstStyle/>
          <a:p>
            <a:fld id="{1EFB012D-77A1-44B0-BB26-329BA1EE55C9}" type="datetime4">
              <a:rPr lang="en-US" smtClean="0"/>
              <a:pPr/>
              <a:t>April 22, 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B7499E-3031-413E-B01E-B94970708CAA}" type="datetime4">
              <a:rPr lang="en-US" smtClean="0"/>
              <a:pPr/>
              <a:t>April 22, 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fr-CA"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CA" smtClean="0"/>
              <a:t>Click to edit Master text styles</a:t>
            </a:r>
          </a:p>
          <a:p>
            <a:pPr lvl="1"/>
            <a:r>
              <a:rPr lang="fr-CA" smtClean="0"/>
              <a:t>Second level</a:t>
            </a:r>
          </a:p>
          <a:p>
            <a:pPr lvl="2"/>
            <a:r>
              <a:rPr lang="fr-CA" smtClean="0"/>
              <a:t>Third level</a:t>
            </a:r>
          </a:p>
          <a:p>
            <a:pPr lvl="3"/>
            <a:r>
              <a:rPr lang="fr-CA" smtClean="0"/>
              <a:t>Fourth level</a:t>
            </a:r>
          </a:p>
          <a:p>
            <a:pPr lvl="4"/>
            <a:r>
              <a:rPr lang="fr-CA"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fr-CA" smtClean="0"/>
              <a:t>Click to edit Master text styles</a:t>
            </a:r>
          </a:p>
        </p:txBody>
      </p:sp>
      <p:sp>
        <p:nvSpPr>
          <p:cNvPr id="5" name="Date Placeholder 4"/>
          <p:cNvSpPr>
            <a:spLocks noGrp="1"/>
          </p:cNvSpPr>
          <p:nvPr>
            <p:ph type="dt" sz="half" idx="10"/>
          </p:nvPr>
        </p:nvSpPr>
        <p:spPr/>
        <p:txBody>
          <a:bodyPr/>
          <a:lstStyle/>
          <a:p>
            <a:fld id="{DC7EAB0C-2220-4D0E-A0DD-DB7FA0F742F4}" type="datetime4">
              <a:rPr lang="en-US" smtClean="0"/>
              <a:pPr/>
              <a:t>April 22, 2016</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2754ED01-E2A0-4C1E-8E21-014B99041579}"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fr-CA" smtClean="0"/>
              <a:t>Drag picture to placeholder or click icon to add</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fr-CA"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A" smtClean="0"/>
              <a:t>Click to edit Master text styles</a:t>
            </a:r>
          </a:p>
        </p:txBody>
      </p:sp>
      <p:sp>
        <p:nvSpPr>
          <p:cNvPr id="5" name="Date Placeholder 4"/>
          <p:cNvSpPr>
            <a:spLocks noGrp="1"/>
          </p:cNvSpPr>
          <p:nvPr>
            <p:ph type="dt" sz="half" idx="10"/>
          </p:nvPr>
        </p:nvSpPr>
        <p:spPr/>
        <p:txBody>
          <a:bodyPr/>
          <a:lstStyle/>
          <a:p>
            <a:fld id="{E3416D63-31BF-4B94-B6C5-E20B2C63F515}" type="datetime4">
              <a:rPr lang="en-US" smtClean="0"/>
              <a:pPr/>
              <a:t>April 22, 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fr-CA"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fr-CA" smtClean="0"/>
              <a:t>Click to edit Master text styles</a:t>
            </a:r>
          </a:p>
          <a:p>
            <a:pPr lvl="1"/>
            <a:r>
              <a:rPr lang="fr-CA" smtClean="0"/>
              <a:t>Second level</a:t>
            </a:r>
          </a:p>
          <a:p>
            <a:pPr lvl="2"/>
            <a:r>
              <a:rPr lang="fr-CA" smtClean="0"/>
              <a:t>Third level</a:t>
            </a:r>
          </a:p>
          <a:p>
            <a:pPr lvl="3"/>
            <a:r>
              <a:rPr lang="fr-CA" smtClean="0"/>
              <a:t>Fourth level</a:t>
            </a:r>
          </a:p>
          <a:p>
            <a:pPr lvl="4"/>
            <a:r>
              <a:rPr lang="fr-CA"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62B1B13E-D5AF-485E-81A1-82A140076526}" type="datetime4">
              <a:rPr lang="en-US" smtClean="0"/>
              <a:pPr/>
              <a:t>April 22, 2016</a:t>
            </a:fld>
            <a:endParaRPr lang="en-US" dirty="0"/>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2754ED01-E2A0-4C1E-8E21-014B99041579}"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7.png"/><Relationship Id="rId5" Type="http://schemas.openxmlformats.org/officeDocument/2006/relationships/package" Target="../embeddings/Microsoft_Word_Document1.docx"/><Relationship Id="rId4" Type="http://schemas.openxmlformats.org/officeDocument/2006/relationships/oleObject" Target="../embeddings/oleObject1.bin"/></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solidFill>
                  <a:schemeClr val="accent2"/>
                </a:solidFill>
              </a:rPr>
              <a:t>Le </a:t>
            </a:r>
            <a:r>
              <a:rPr lang="en-US" b="1" dirty="0" err="1" smtClean="0">
                <a:solidFill>
                  <a:schemeClr val="accent2"/>
                </a:solidFill>
              </a:rPr>
              <a:t>système</a:t>
            </a:r>
            <a:r>
              <a:rPr lang="en-US" b="1" dirty="0" smtClean="0">
                <a:solidFill>
                  <a:schemeClr val="accent2"/>
                </a:solidFill>
              </a:rPr>
              <a:t> </a:t>
            </a:r>
            <a:r>
              <a:rPr lang="en-US" b="1" dirty="0" err="1" smtClean="0">
                <a:solidFill>
                  <a:schemeClr val="accent2"/>
                </a:solidFill>
              </a:rPr>
              <a:t>musculosquelettique</a:t>
            </a:r>
            <a:endParaRPr lang="en-US" b="1" dirty="0">
              <a:solidFill>
                <a:schemeClr val="accent2"/>
              </a:solidFill>
            </a:endParaRPr>
          </a:p>
        </p:txBody>
      </p:sp>
    </p:spTree>
    <p:extLst>
      <p:ext uri="{BB962C8B-B14F-4D97-AF65-F5344CB8AC3E}">
        <p14:creationId xmlns:p14="http://schemas.microsoft.com/office/powerpoint/2010/main" val="17672515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Autofit/>
          </a:bodyPr>
          <a:lstStyle/>
          <a:p>
            <a:r>
              <a:rPr lang="fr-CA" b="1" dirty="0">
                <a:solidFill>
                  <a:schemeClr val="accent2"/>
                </a:solidFill>
              </a:rPr>
              <a:t>Ligament</a:t>
            </a:r>
            <a:r>
              <a:rPr lang="en-CA" dirty="0">
                <a:solidFill>
                  <a:schemeClr val="accent2"/>
                </a:solidFill>
              </a:rPr>
              <a:t/>
            </a:r>
            <a:br>
              <a:rPr lang="en-CA" dirty="0">
                <a:solidFill>
                  <a:schemeClr val="accent2"/>
                </a:solidFill>
              </a:rPr>
            </a:br>
            <a:endParaRPr lang="en-US" dirty="0">
              <a:solidFill>
                <a:schemeClr val="accent2"/>
              </a:solidFill>
            </a:endParaRPr>
          </a:p>
        </p:txBody>
      </p:sp>
      <p:sp>
        <p:nvSpPr>
          <p:cNvPr id="3" name="Content Placeholder 2"/>
          <p:cNvSpPr>
            <a:spLocks noGrp="1"/>
          </p:cNvSpPr>
          <p:nvPr>
            <p:ph idx="1"/>
          </p:nvPr>
        </p:nvSpPr>
        <p:spPr/>
        <p:txBody>
          <a:bodyPr>
            <a:normAutofit/>
          </a:bodyPr>
          <a:lstStyle/>
          <a:p>
            <a:pPr>
              <a:buFont typeface="Arial"/>
              <a:buChar char="•"/>
            </a:pPr>
            <a:r>
              <a:rPr lang="fr-CA" sz="1800" dirty="0">
                <a:solidFill>
                  <a:schemeClr val="accent3"/>
                </a:solidFill>
              </a:rPr>
              <a:t>T</a:t>
            </a:r>
            <a:r>
              <a:rPr lang="fr-CA" sz="1800" dirty="0" smtClean="0">
                <a:solidFill>
                  <a:schemeClr val="accent3"/>
                </a:solidFill>
              </a:rPr>
              <a:t>issu </a:t>
            </a:r>
            <a:r>
              <a:rPr lang="fr-CA" sz="1800" dirty="0">
                <a:solidFill>
                  <a:schemeClr val="accent3"/>
                </a:solidFill>
              </a:rPr>
              <a:t>humain inextensible, très résistant unissant deux os entre eux. Certains ligaments limitent la mobilité des articulations ou empêchent certains mouvements. Ainsi, ils protègent l'intégrité de l'articulation des entorses et des luxations lors de mouvements forcés (</a:t>
            </a:r>
            <a:r>
              <a:rPr lang="fr-CA" sz="1800" dirty="0" err="1">
                <a:solidFill>
                  <a:schemeClr val="accent3"/>
                </a:solidFill>
              </a:rPr>
              <a:t>hyperflexion</a:t>
            </a:r>
            <a:r>
              <a:rPr lang="fr-CA" sz="1800" dirty="0">
                <a:solidFill>
                  <a:schemeClr val="accent3"/>
                </a:solidFill>
              </a:rPr>
              <a:t> ou hypertension</a:t>
            </a:r>
            <a:r>
              <a:rPr lang="en-CA" sz="1800" dirty="0">
                <a:solidFill>
                  <a:schemeClr val="accent3"/>
                </a:solidFill>
              </a:rPr>
              <a:t> </a:t>
            </a:r>
            <a:r>
              <a:rPr lang="en-CA" sz="1800" dirty="0" smtClean="0">
                <a:solidFill>
                  <a:schemeClr val="accent3"/>
                </a:solidFill>
              </a:rPr>
              <a:t>)</a:t>
            </a:r>
            <a:endParaRPr lang="en-US" sz="1800" dirty="0">
              <a:solidFill>
                <a:schemeClr val="accent3"/>
              </a:solidFill>
            </a:endParaRPr>
          </a:p>
        </p:txBody>
      </p:sp>
      <p:pic>
        <p:nvPicPr>
          <p:cNvPr id="4" name="Picture 3" descr="Macintosh HD:Users:aminemahhou:Downloads:fig3cottias.jpg"/>
          <p:cNvPicPr/>
          <p:nvPr/>
        </p:nvPicPr>
        <p:blipFill>
          <a:blip r:embed="rId2">
            <a:extLst>
              <a:ext uri="{28A0092B-C50C-407E-A947-70E740481C1C}">
                <a14:useLocalDpi xmlns:a14="http://schemas.microsoft.com/office/drawing/2010/main" val="0"/>
              </a:ext>
            </a:extLst>
          </a:blip>
          <a:srcRect/>
          <a:stretch>
            <a:fillRect/>
          </a:stretch>
        </p:blipFill>
        <p:spPr bwMode="auto">
          <a:xfrm>
            <a:off x="4453961" y="2458188"/>
            <a:ext cx="4535403" cy="2572938"/>
          </a:xfrm>
          <a:prstGeom prst="rect">
            <a:avLst/>
          </a:prstGeom>
          <a:noFill/>
          <a:ln>
            <a:noFill/>
          </a:ln>
        </p:spPr>
      </p:pic>
    </p:spTree>
    <p:extLst>
      <p:ext uri="{BB962C8B-B14F-4D97-AF65-F5344CB8AC3E}">
        <p14:creationId xmlns:p14="http://schemas.microsoft.com/office/powerpoint/2010/main" val="32456705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lstStyle/>
          <a:p>
            <a:r>
              <a:rPr lang="fr-CA" b="1" dirty="0" smtClean="0">
                <a:solidFill>
                  <a:schemeClr val="accent2"/>
                </a:solidFill>
              </a:rPr>
              <a:t>Articulations</a:t>
            </a:r>
            <a:r>
              <a:rPr lang="en-CA" dirty="0" smtClean="0">
                <a:solidFill>
                  <a:schemeClr val="accent2"/>
                </a:solidFill>
              </a:rPr>
              <a:t/>
            </a:r>
            <a:br>
              <a:rPr lang="en-CA" dirty="0" smtClean="0">
                <a:solidFill>
                  <a:schemeClr val="accent2"/>
                </a:solidFill>
              </a:rPr>
            </a:br>
            <a:r>
              <a:rPr lang="fr-CA" dirty="0" smtClean="0"/>
              <a:t> </a:t>
            </a:r>
            <a:r>
              <a:rPr lang="en-CA" dirty="0" smtClean="0"/>
              <a:t/>
            </a:r>
            <a:br>
              <a:rPr lang="en-CA" dirty="0" smtClean="0"/>
            </a:br>
            <a:endParaRPr lang="en-US" dirty="0"/>
          </a:p>
        </p:txBody>
      </p:sp>
      <p:sp>
        <p:nvSpPr>
          <p:cNvPr id="3" name="Content Placeholder 2"/>
          <p:cNvSpPr>
            <a:spLocks noGrp="1"/>
          </p:cNvSpPr>
          <p:nvPr>
            <p:ph idx="1"/>
          </p:nvPr>
        </p:nvSpPr>
        <p:spPr/>
        <p:txBody>
          <a:bodyPr>
            <a:normAutofit fontScale="92500" lnSpcReduction="20000"/>
          </a:bodyPr>
          <a:lstStyle/>
          <a:p>
            <a:r>
              <a:rPr lang="en-US" sz="2000" dirty="0">
                <a:solidFill>
                  <a:schemeClr val="accent3"/>
                </a:solidFill>
              </a:rPr>
              <a:t>Les articulations </a:t>
            </a:r>
            <a:r>
              <a:rPr lang="en-US" sz="2000" dirty="0" err="1">
                <a:solidFill>
                  <a:schemeClr val="accent3"/>
                </a:solidFill>
              </a:rPr>
              <a:t>sont</a:t>
            </a:r>
            <a:r>
              <a:rPr lang="en-US" sz="2000" dirty="0">
                <a:solidFill>
                  <a:schemeClr val="accent3"/>
                </a:solidFill>
              </a:rPr>
              <a:t> des liens qui </a:t>
            </a:r>
            <a:r>
              <a:rPr lang="en-US" sz="2000" dirty="0" err="1">
                <a:solidFill>
                  <a:schemeClr val="accent3"/>
                </a:solidFill>
              </a:rPr>
              <a:t>unissent</a:t>
            </a:r>
            <a:r>
              <a:rPr lang="en-US" sz="2000" dirty="0">
                <a:solidFill>
                  <a:schemeClr val="accent3"/>
                </a:solidFill>
              </a:rPr>
              <a:t> </a:t>
            </a:r>
            <a:r>
              <a:rPr lang="en-US" sz="2000" dirty="0" err="1">
                <a:solidFill>
                  <a:schemeClr val="accent3"/>
                </a:solidFill>
              </a:rPr>
              <a:t>deux</a:t>
            </a:r>
            <a:r>
              <a:rPr lang="en-US" sz="2000" dirty="0">
                <a:solidFill>
                  <a:schemeClr val="accent3"/>
                </a:solidFill>
              </a:rPr>
              <a:t> </a:t>
            </a:r>
            <a:r>
              <a:rPr lang="en-US" sz="2000" dirty="0" err="1">
                <a:solidFill>
                  <a:schemeClr val="accent3"/>
                </a:solidFill>
              </a:rPr>
              <a:t>ou</a:t>
            </a:r>
            <a:r>
              <a:rPr lang="en-US" sz="2000" dirty="0">
                <a:solidFill>
                  <a:schemeClr val="accent3"/>
                </a:solidFill>
              </a:rPr>
              <a:t> </a:t>
            </a:r>
            <a:r>
              <a:rPr lang="en-US" sz="2000" dirty="0" err="1">
                <a:solidFill>
                  <a:schemeClr val="accent3"/>
                </a:solidFill>
              </a:rPr>
              <a:t>plusieurs</a:t>
            </a:r>
            <a:r>
              <a:rPr lang="en-US" sz="2000" dirty="0">
                <a:solidFill>
                  <a:schemeClr val="accent3"/>
                </a:solidFill>
              </a:rPr>
              <a:t> </a:t>
            </a:r>
            <a:r>
              <a:rPr lang="en-US" sz="2000" dirty="0" err="1">
                <a:solidFill>
                  <a:schemeClr val="accent3"/>
                </a:solidFill>
              </a:rPr>
              <a:t>os</a:t>
            </a:r>
            <a:r>
              <a:rPr lang="en-US" sz="2000" dirty="0">
                <a:solidFill>
                  <a:schemeClr val="accent3"/>
                </a:solidFill>
              </a:rPr>
              <a:t> </a:t>
            </a:r>
            <a:endParaRPr lang="en-US" sz="2000" dirty="0" smtClean="0">
              <a:solidFill>
                <a:schemeClr val="accent3"/>
              </a:solidFill>
            </a:endParaRPr>
          </a:p>
          <a:p>
            <a:r>
              <a:rPr lang="fr-CA" sz="2200" dirty="0">
                <a:solidFill>
                  <a:schemeClr val="accent3"/>
                </a:solidFill>
              </a:rPr>
              <a:t>Type d’articulations :</a:t>
            </a:r>
            <a:endParaRPr lang="en-CA" sz="2200" dirty="0">
              <a:solidFill>
                <a:schemeClr val="accent3"/>
              </a:solidFill>
            </a:endParaRPr>
          </a:p>
          <a:p>
            <a:pPr marL="457200" indent="-457200">
              <a:buFont typeface="+mj-lt"/>
              <a:buAutoNum type="arabicPeriod"/>
            </a:pPr>
            <a:r>
              <a:rPr lang="fr-CA" sz="2200" dirty="0">
                <a:solidFill>
                  <a:schemeClr val="accent3"/>
                </a:solidFill>
              </a:rPr>
              <a:t> </a:t>
            </a:r>
            <a:r>
              <a:rPr lang="fr-CA" sz="2200" dirty="0" smtClean="0">
                <a:solidFill>
                  <a:schemeClr val="accent3"/>
                </a:solidFill>
              </a:rPr>
              <a:t>Les </a:t>
            </a:r>
            <a:r>
              <a:rPr lang="fr-CA" sz="2200" dirty="0">
                <a:solidFill>
                  <a:schemeClr val="accent3"/>
                </a:solidFill>
              </a:rPr>
              <a:t>articulations immobiles ou fixes n'ont aucune possibilité de mouvement. Les os sont directement en contact ou bien une seule couche de cartilage les sépare.</a:t>
            </a:r>
            <a:endParaRPr lang="en-CA" sz="2200" dirty="0">
              <a:solidFill>
                <a:schemeClr val="accent3"/>
              </a:solidFill>
            </a:endParaRPr>
          </a:p>
          <a:p>
            <a:pPr marL="457200" lvl="0" indent="-457200">
              <a:buFont typeface="+mj-lt"/>
              <a:buAutoNum type="arabicPeriod"/>
            </a:pPr>
            <a:r>
              <a:rPr lang="fr-CA" sz="2200" dirty="0">
                <a:solidFill>
                  <a:schemeClr val="accent3"/>
                </a:solidFill>
              </a:rPr>
              <a:t>Les articulations semi-mobiles sont, comme leur nom l'indique, capables de bouger de façon limitée. En effet, l'amplitude du mouvement est réduite dans ce type d'articulation.</a:t>
            </a:r>
            <a:endParaRPr lang="en-CA" sz="2200" dirty="0">
              <a:solidFill>
                <a:schemeClr val="accent3"/>
              </a:solidFill>
            </a:endParaRPr>
          </a:p>
          <a:p>
            <a:pPr marL="457200" lvl="0" indent="-457200">
              <a:buFont typeface="+mj-lt"/>
              <a:buAutoNum type="arabicPeriod"/>
            </a:pPr>
            <a:r>
              <a:rPr lang="fr-CA" sz="2200" dirty="0">
                <a:solidFill>
                  <a:schemeClr val="accent3"/>
                </a:solidFill>
              </a:rPr>
              <a:t>Les articulations mobiles permettent un mouvement d'une grande amplitude. Dans ce type d'articulation, la tête d'un os s'emboîte dans le creux d'un autre os.</a:t>
            </a:r>
            <a:endParaRPr lang="en-CA" sz="2200" dirty="0">
              <a:solidFill>
                <a:schemeClr val="accent3"/>
              </a:solidFill>
            </a:endParaRPr>
          </a:p>
          <a:p>
            <a:r>
              <a:rPr lang="fr-CA" sz="2200" dirty="0">
                <a:solidFill>
                  <a:schemeClr val="accent3"/>
                </a:solidFill>
              </a:rPr>
              <a:t> </a:t>
            </a:r>
            <a:endParaRPr lang="en-CA" sz="2200" dirty="0">
              <a:solidFill>
                <a:schemeClr val="accent3"/>
              </a:solidFill>
            </a:endParaRPr>
          </a:p>
          <a:p>
            <a:endParaRPr lang="en-US" sz="2000" dirty="0">
              <a:solidFill>
                <a:schemeClr val="accent3"/>
              </a:solidFill>
            </a:endParaRPr>
          </a:p>
        </p:txBody>
      </p:sp>
    </p:spTree>
    <p:extLst>
      <p:ext uri="{BB962C8B-B14F-4D97-AF65-F5344CB8AC3E}">
        <p14:creationId xmlns:p14="http://schemas.microsoft.com/office/powerpoint/2010/main" val="40974225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lstStyle/>
          <a:p>
            <a:r>
              <a:rPr lang="fr-CA" b="1" dirty="0" smtClean="0">
                <a:solidFill>
                  <a:schemeClr val="accent2"/>
                </a:solidFill>
              </a:rPr>
              <a:t>Articulations (SUITE)</a:t>
            </a:r>
            <a:r>
              <a:rPr lang="en-CA" dirty="0">
                <a:solidFill>
                  <a:schemeClr val="accent2"/>
                </a:solidFill>
              </a:rPr>
              <a:t/>
            </a:r>
            <a:br>
              <a:rPr lang="en-CA" dirty="0">
                <a:solidFill>
                  <a:schemeClr val="accent2"/>
                </a:solidFill>
              </a:rPr>
            </a:br>
            <a:r>
              <a:rPr lang="en-CA" dirty="0" smtClean="0">
                <a:solidFill>
                  <a:schemeClr val="accent2"/>
                </a:solidFill>
              </a:rPr>
              <a:t>  </a:t>
            </a:r>
            <a:endParaRPr lang="en-US" dirty="0"/>
          </a:p>
        </p:txBody>
      </p:sp>
      <p:sp>
        <p:nvSpPr>
          <p:cNvPr id="3" name="Content Placeholder 2"/>
          <p:cNvSpPr>
            <a:spLocks noGrp="1"/>
          </p:cNvSpPr>
          <p:nvPr>
            <p:ph idx="1"/>
          </p:nvPr>
        </p:nvSpPr>
        <p:spPr/>
        <p:txBody>
          <a:bodyPr>
            <a:normAutofit lnSpcReduction="10000"/>
          </a:bodyPr>
          <a:lstStyle/>
          <a:p>
            <a:r>
              <a:rPr lang="fr-CA" sz="2000" dirty="0">
                <a:solidFill>
                  <a:schemeClr val="accent3"/>
                </a:solidFill>
              </a:rPr>
              <a:t>Type de mouvement articulaire :</a:t>
            </a:r>
            <a:endParaRPr lang="en-CA" sz="2000" dirty="0">
              <a:solidFill>
                <a:schemeClr val="accent3"/>
              </a:solidFill>
            </a:endParaRPr>
          </a:p>
          <a:p>
            <a:pPr marL="457200" lvl="0" indent="-457200">
              <a:buFont typeface="+mj-lt"/>
              <a:buAutoNum type="arabicPeriod"/>
            </a:pPr>
            <a:r>
              <a:rPr lang="fr-CA" sz="2000" dirty="0">
                <a:solidFill>
                  <a:schemeClr val="accent3"/>
                </a:solidFill>
              </a:rPr>
              <a:t>La flexion consiste à rapprocher 2 os d'une articulation.</a:t>
            </a:r>
            <a:endParaRPr lang="en-CA" sz="2000" dirty="0">
              <a:solidFill>
                <a:schemeClr val="accent3"/>
              </a:solidFill>
            </a:endParaRPr>
          </a:p>
          <a:p>
            <a:pPr marL="457200" lvl="0" indent="-457200">
              <a:buFont typeface="+mj-lt"/>
              <a:buAutoNum type="arabicPeriod"/>
            </a:pPr>
            <a:r>
              <a:rPr lang="fr-CA" sz="2000" dirty="0">
                <a:solidFill>
                  <a:schemeClr val="accent3"/>
                </a:solidFill>
              </a:rPr>
              <a:t>L'extension consiste à éloigner les 2 os d'une articulation en l'étirant.</a:t>
            </a:r>
            <a:endParaRPr lang="en-CA" sz="2000" dirty="0">
              <a:solidFill>
                <a:schemeClr val="accent3"/>
              </a:solidFill>
            </a:endParaRPr>
          </a:p>
          <a:p>
            <a:pPr marL="457200" lvl="0" indent="-457200">
              <a:buFont typeface="+mj-lt"/>
              <a:buAutoNum type="arabicPeriod"/>
            </a:pPr>
            <a:r>
              <a:rPr lang="fr-CA" sz="2000" dirty="0">
                <a:solidFill>
                  <a:schemeClr val="accent3"/>
                </a:solidFill>
              </a:rPr>
              <a:t>L'abduction consiste à écarter latéralement un membre dans l'axe du corps.</a:t>
            </a:r>
            <a:endParaRPr lang="en-CA" sz="2000" dirty="0">
              <a:solidFill>
                <a:schemeClr val="accent3"/>
              </a:solidFill>
            </a:endParaRPr>
          </a:p>
          <a:p>
            <a:pPr marL="457200" lvl="0" indent="-457200">
              <a:buFont typeface="+mj-lt"/>
              <a:buAutoNum type="arabicPeriod"/>
            </a:pPr>
            <a:r>
              <a:rPr lang="fr-CA" sz="2000" dirty="0">
                <a:solidFill>
                  <a:schemeClr val="accent3"/>
                </a:solidFill>
              </a:rPr>
              <a:t>L'adduction consiste à ramener un membre dans l'axe du corps.</a:t>
            </a:r>
            <a:endParaRPr lang="en-CA" sz="2000" dirty="0">
              <a:solidFill>
                <a:schemeClr val="accent3"/>
              </a:solidFill>
            </a:endParaRPr>
          </a:p>
          <a:p>
            <a:pPr marL="457200" lvl="0" indent="-457200">
              <a:buFont typeface="+mj-lt"/>
              <a:buAutoNum type="arabicPeriod"/>
            </a:pPr>
            <a:r>
              <a:rPr lang="fr-CA" sz="2000" dirty="0">
                <a:solidFill>
                  <a:schemeClr val="accent3"/>
                </a:solidFill>
              </a:rPr>
              <a:t>La rotation consiste à déplacer un membre autour d'un axe.</a:t>
            </a:r>
            <a:endParaRPr lang="en-CA" sz="2000" dirty="0">
              <a:solidFill>
                <a:schemeClr val="accent3"/>
              </a:solidFill>
            </a:endParaRPr>
          </a:p>
          <a:p>
            <a:r>
              <a:rPr lang="fr-CA" sz="2000" dirty="0">
                <a:solidFill>
                  <a:schemeClr val="accent3"/>
                </a:solidFill>
              </a:rPr>
              <a:t> </a:t>
            </a:r>
            <a:endParaRPr lang="en-CA" sz="2000" dirty="0">
              <a:solidFill>
                <a:schemeClr val="accent3"/>
              </a:solidFill>
            </a:endParaRPr>
          </a:p>
          <a:p>
            <a:r>
              <a:rPr lang="fr-CA" dirty="0"/>
              <a:t> </a:t>
            </a:r>
            <a:endParaRPr lang="en-CA" dirty="0"/>
          </a:p>
          <a:p>
            <a:endParaRPr lang="en-US" dirty="0"/>
          </a:p>
        </p:txBody>
      </p:sp>
    </p:spTree>
    <p:extLst>
      <p:ext uri="{BB962C8B-B14F-4D97-AF65-F5344CB8AC3E}">
        <p14:creationId xmlns:p14="http://schemas.microsoft.com/office/powerpoint/2010/main" val="6754477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solidFill>
                  <a:srgbClr val="F96A1B"/>
                </a:solidFill>
              </a:rPr>
              <a:t>Qu’est-ce</a:t>
            </a:r>
            <a:r>
              <a:rPr lang="en-US" dirty="0" smtClean="0">
                <a:solidFill>
                  <a:srgbClr val="F96A1B"/>
                </a:solidFill>
              </a:rPr>
              <a:t> </a:t>
            </a:r>
            <a:r>
              <a:rPr lang="en-US" dirty="0" err="1" smtClean="0">
                <a:solidFill>
                  <a:srgbClr val="F96A1B"/>
                </a:solidFill>
              </a:rPr>
              <a:t>que</a:t>
            </a:r>
            <a:r>
              <a:rPr lang="en-US" dirty="0" smtClean="0">
                <a:solidFill>
                  <a:srgbClr val="F96A1B"/>
                </a:solidFill>
              </a:rPr>
              <a:t> </a:t>
            </a:r>
            <a:r>
              <a:rPr lang="en-US" dirty="0" err="1" smtClean="0">
                <a:solidFill>
                  <a:srgbClr val="F96A1B"/>
                </a:solidFill>
              </a:rPr>
              <a:t>c’est</a:t>
            </a:r>
            <a:r>
              <a:rPr lang="en-US" dirty="0" smtClean="0">
                <a:solidFill>
                  <a:srgbClr val="F96A1B"/>
                </a:solidFill>
              </a:rPr>
              <a:t> ?</a:t>
            </a:r>
            <a:endParaRPr lang="en-US" dirty="0">
              <a:solidFill>
                <a:srgbClr val="F96A1B"/>
              </a:solidFill>
            </a:endParaRPr>
          </a:p>
        </p:txBody>
      </p:sp>
      <p:sp>
        <p:nvSpPr>
          <p:cNvPr id="3" name="Content Placeholder 2"/>
          <p:cNvSpPr>
            <a:spLocks noGrp="1"/>
          </p:cNvSpPr>
          <p:nvPr>
            <p:ph idx="1"/>
          </p:nvPr>
        </p:nvSpPr>
        <p:spPr/>
        <p:txBody>
          <a:bodyPr/>
          <a:lstStyle/>
          <a:p>
            <a:r>
              <a:rPr lang="en-US" sz="2000" dirty="0">
                <a:solidFill>
                  <a:srgbClr val="08A1D9"/>
                </a:solidFill>
              </a:rPr>
              <a:t>Le </a:t>
            </a:r>
            <a:r>
              <a:rPr lang="en-US" sz="2000" dirty="0" err="1">
                <a:solidFill>
                  <a:srgbClr val="08A1D9"/>
                </a:solidFill>
              </a:rPr>
              <a:t>système</a:t>
            </a:r>
            <a:r>
              <a:rPr lang="en-US" sz="2000" dirty="0">
                <a:solidFill>
                  <a:srgbClr val="08A1D9"/>
                </a:solidFill>
              </a:rPr>
              <a:t> </a:t>
            </a:r>
            <a:r>
              <a:rPr lang="en-US" sz="2000" dirty="0" err="1">
                <a:solidFill>
                  <a:srgbClr val="08A1D9"/>
                </a:solidFill>
              </a:rPr>
              <a:t>musculosquelettique</a:t>
            </a:r>
            <a:r>
              <a:rPr lang="en-US" sz="2000" dirty="0">
                <a:solidFill>
                  <a:srgbClr val="08A1D9"/>
                </a:solidFill>
              </a:rPr>
              <a:t> </a:t>
            </a:r>
            <a:r>
              <a:rPr lang="en-US" sz="2000" b="0" dirty="0" err="1">
                <a:solidFill>
                  <a:srgbClr val="08A1D9"/>
                </a:solidFill>
              </a:rPr>
              <a:t>est</a:t>
            </a:r>
            <a:r>
              <a:rPr lang="en-US" sz="2000" b="0" dirty="0">
                <a:solidFill>
                  <a:srgbClr val="08A1D9"/>
                </a:solidFill>
              </a:rPr>
              <a:t> </a:t>
            </a:r>
            <a:r>
              <a:rPr lang="en-US" sz="2000" b="0" dirty="0" err="1">
                <a:solidFill>
                  <a:srgbClr val="08A1D9"/>
                </a:solidFill>
              </a:rPr>
              <a:t>l'ensemble</a:t>
            </a:r>
            <a:r>
              <a:rPr lang="en-US" sz="2000" b="0" dirty="0">
                <a:solidFill>
                  <a:srgbClr val="08A1D9"/>
                </a:solidFill>
              </a:rPr>
              <a:t> des </a:t>
            </a:r>
            <a:r>
              <a:rPr lang="en-US" sz="2000" b="0" dirty="0" err="1">
                <a:solidFill>
                  <a:srgbClr val="08A1D9"/>
                </a:solidFill>
              </a:rPr>
              <a:t>organes</a:t>
            </a:r>
            <a:r>
              <a:rPr lang="en-US" sz="2000" b="0" dirty="0">
                <a:solidFill>
                  <a:srgbClr val="08A1D9"/>
                </a:solidFill>
              </a:rPr>
              <a:t> qui </a:t>
            </a:r>
            <a:r>
              <a:rPr lang="en-US" sz="2000" b="0" dirty="0" err="1">
                <a:solidFill>
                  <a:srgbClr val="08A1D9"/>
                </a:solidFill>
              </a:rPr>
              <a:t>interviennent</a:t>
            </a:r>
            <a:r>
              <a:rPr lang="en-US" sz="2000" b="0" dirty="0">
                <a:solidFill>
                  <a:srgbClr val="08A1D9"/>
                </a:solidFill>
              </a:rPr>
              <a:t> </a:t>
            </a:r>
            <a:r>
              <a:rPr lang="en-US" sz="2000" b="0" dirty="0" err="1">
                <a:solidFill>
                  <a:srgbClr val="08A1D9"/>
                </a:solidFill>
              </a:rPr>
              <a:t>dans</a:t>
            </a:r>
            <a:r>
              <a:rPr lang="en-US" sz="2000" b="0" dirty="0">
                <a:solidFill>
                  <a:srgbClr val="08A1D9"/>
                </a:solidFill>
              </a:rPr>
              <a:t> le </a:t>
            </a:r>
            <a:r>
              <a:rPr lang="en-US" sz="2000" b="0" dirty="0" err="1">
                <a:solidFill>
                  <a:srgbClr val="08A1D9"/>
                </a:solidFill>
              </a:rPr>
              <a:t>soutien</a:t>
            </a:r>
            <a:r>
              <a:rPr lang="en-US" sz="2000" b="0" dirty="0">
                <a:solidFill>
                  <a:srgbClr val="08A1D9"/>
                </a:solidFill>
              </a:rPr>
              <a:t> et le </a:t>
            </a:r>
            <a:r>
              <a:rPr lang="en-US" sz="2000" b="0" dirty="0" err="1">
                <a:solidFill>
                  <a:srgbClr val="08A1D9"/>
                </a:solidFill>
              </a:rPr>
              <a:t>mouvement</a:t>
            </a:r>
            <a:r>
              <a:rPr lang="en-US" sz="2000" b="0" dirty="0">
                <a:solidFill>
                  <a:srgbClr val="08A1D9"/>
                </a:solidFill>
              </a:rPr>
              <a:t>. </a:t>
            </a:r>
            <a:endParaRPr lang="en-US" sz="2000" b="0" dirty="0" smtClean="0">
              <a:solidFill>
                <a:srgbClr val="08A1D9"/>
              </a:solidFill>
            </a:endParaRPr>
          </a:p>
          <a:p>
            <a:pPr>
              <a:buFont typeface="Arial"/>
              <a:buChar char="•"/>
            </a:pPr>
            <a:r>
              <a:rPr lang="en-US" sz="2000" b="0" dirty="0" smtClean="0">
                <a:solidFill>
                  <a:srgbClr val="08A1D9"/>
                </a:solidFill>
              </a:rPr>
              <a:t>le </a:t>
            </a:r>
            <a:r>
              <a:rPr lang="en-US" sz="2000" b="0" dirty="0" err="1" smtClean="0">
                <a:solidFill>
                  <a:srgbClr val="08A1D9"/>
                </a:solidFill>
              </a:rPr>
              <a:t>squelette</a:t>
            </a:r>
            <a:r>
              <a:rPr lang="en-US" sz="2000" b="0" dirty="0" smtClean="0">
                <a:solidFill>
                  <a:srgbClr val="08A1D9"/>
                </a:solidFill>
              </a:rPr>
              <a:t> </a:t>
            </a:r>
          </a:p>
          <a:p>
            <a:pPr>
              <a:buFont typeface="Arial"/>
              <a:buChar char="•"/>
            </a:pPr>
            <a:r>
              <a:rPr lang="en-US" sz="2000" b="0" dirty="0" smtClean="0">
                <a:solidFill>
                  <a:srgbClr val="08A1D9"/>
                </a:solidFill>
              </a:rPr>
              <a:t>les </a:t>
            </a:r>
            <a:r>
              <a:rPr lang="en-US" sz="2000" b="0" dirty="0">
                <a:solidFill>
                  <a:srgbClr val="08A1D9"/>
                </a:solidFill>
              </a:rPr>
              <a:t>muscles </a:t>
            </a:r>
            <a:r>
              <a:rPr lang="en-US" sz="2000" b="0" dirty="0" smtClean="0">
                <a:solidFill>
                  <a:srgbClr val="08A1D9"/>
                </a:solidFill>
              </a:rPr>
              <a:t> </a:t>
            </a:r>
          </a:p>
          <a:p>
            <a:pPr>
              <a:buFont typeface="Arial"/>
              <a:buChar char="•"/>
            </a:pPr>
            <a:r>
              <a:rPr lang="en-US" sz="2000" b="0" dirty="0" smtClean="0">
                <a:solidFill>
                  <a:srgbClr val="08A1D9"/>
                </a:solidFill>
              </a:rPr>
              <a:t>les articulations</a:t>
            </a:r>
            <a:r>
              <a:rPr lang="en-US" sz="2000" b="0" dirty="0">
                <a:solidFill>
                  <a:srgbClr val="08A1D9"/>
                </a:solidFill>
              </a:rPr>
              <a:t>	</a:t>
            </a:r>
          </a:p>
          <a:p>
            <a:endParaRPr lang="en-US" dirty="0">
              <a:solidFill>
                <a:srgbClr val="08A1D9"/>
              </a:solidFill>
            </a:endParaRPr>
          </a:p>
        </p:txBody>
      </p:sp>
      <p:pic>
        <p:nvPicPr>
          <p:cNvPr id="4" name="Picture 3" descr="squelette-9340.jpg"/>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6848724" y="1913477"/>
            <a:ext cx="2295276" cy="3239300"/>
          </a:xfrm>
          <a:prstGeom prst="rect">
            <a:avLst/>
          </a:prstGeom>
        </p:spPr>
      </p:pic>
      <p:pic>
        <p:nvPicPr>
          <p:cNvPr id="5" name="Picture 4" descr="Muscles-icon.pn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494781" y="3260849"/>
            <a:ext cx="2235933" cy="2235933"/>
          </a:xfrm>
          <a:prstGeom prst="rect">
            <a:avLst/>
          </a:prstGeom>
        </p:spPr>
      </p:pic>
      <p:pic>
        <p:nvPicPr>
          <p:cNvPr id="6" name="Picture 5" descr="230px-Coude_fp.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624195" y="3864171"/>
            <a:ext cx="2537166" cy="1632611"/>
          </a:xfrm>
          <a:prstGeom prst="rect">
            <a:avLst/>
          </a:prstGeom>
        </p:spPr>
      </p:pic>
    </p:spTree>
    <p:extLst>
      <p:ext uri="{BB962C8B-B14F-4D97-AF65-F5344CB8AC3E}">
        <p14:creationId xmlns:p14="http://schemas.microsoft.com/office/powerpoint/2010/main" val="11481850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96A1B"/>
                </a:solidFill>
              </a:rPr>
              <a:t>Le </a:t>
            </a:r>
            <a:r>
              <a:rPr lang="en-US" dirty="0" err="1" smtClean="0">
                <a:solidFill>
                  <a:srgbClr val="F96A1B"/>
                </a:solidFill>
              </a:rPr>
              <a:t>squelette</a:t>
            </a:r>
            <a:endParaRPr lang="en-US" dirty="0">
              <a:solidFill>
                <a:srgbClr val="F96A1B"/>
              </a:solidFill>
            </a:endParaRPr>
          </a:p>
        </p:txBody>
      </p:sp>
      <p:sp>
        <p:nvSpPr>
          <p:cNvPr id="3" name="Content Placeholder 2"/>
          <p:cNvSpPr>
            <a:spLocks noGrp="1"/>
          </p:cNvSpPr>
          <p:nvPr>
            <p:ph idx="1"/>
          </p:nvPr>
        </p:nvSpPr>
        <p:spPr>
          <a:xfrm>
            <a:off x="822959" y="1100628"/>
            <a:ext cx="5220121" cy="3579849"/>
          </a:xfrm>
        </p:spPr>
        <p:txBody>
          <a:bodyPr>
            <a:normAutofit/>
          </a:bodyPr>
          <a:lstStyle/>
          <a:p>
            <a:r>
              <a:rPr lang="en-US" sz="2000" dirty="0" err="1">
                <a:solidFill>
                  <a:schemeClr val="accent3"/>
                </a:solidFill>
              </a:rPr>
              <a:t>Charpente</a:t>
            </a:r>
            <a:r>
              <a:rPr lang="en-US" sz="2000" dirty="0">
                <a:solidFill>
                  <a:schemeClr val="accent3"/>
                </a:solidFill>
              </a:rPr>
              <a:t> </a:t>
            </a:r>
            <a:r>
              <a:rPr lang="en-US" sz="2000" dirty="0" err="1">
                <a:solidFill>
                  <a:schemeClr val="accent3"/>
                </a:solidFill>
              </a:rPr>
              <a:t>osseuse</a:t>
            </a:r>
            <a:r>
              <a:rPr lang="en-US" sz="2000" dirty="0">
                <a:solidFill>
                  <a:schemeClr val="accent3"/>
                </a:solidFill>
              </a:rPr>
              <a:t> </a:t>
            </a:r>
            <a:r>
              <a:rPr lang="en-US" sz="2000" b="0" dirty="0">
                <a:solidFill>
                  <a:schemeClr val="accent3"/>
                </a:solidFill>
              </a:rPr>
              <a:t>du corps de </a:t>
            </a:r>
            <a:r>
              <a:rPr lang="en-US" sz="2000" b="0" dirty="0" err="1">
                <a:solidFill>
                  <a:schemeClr val="accent3"/>
                </a:solidFill>
              </a:rPr>
              <a:t>l'homme</a:t>
            </a:r>
            <a:r>
              <a:rPr lang="en-US" sz="2000" b="0" dirty="0">
                <a:solidFill>
                  <a:schemeClr val="accent3"/>
                </a:solidFill>
              </a:rPr>
              <a:t> et des </a:t>
            </a:r>
            <a:r>
              <a:rPr lang="en-US" sz="2000" b="0" dirty="0" err="1">
                <a:solidFill>
                  <a:schemeClr val="accent3"/>
                </a:solidFill>
              </a:rPr>
              <a:t>animaux</a:t>
            </a:r>
            <a:r>
              <a:rPr lang="en-US" sz="2000" b="0" dirty="0" smtClean="0">
                <a:solidFill>
                  <a:schemeClr val="accent3"/>
                </a:solidFill>
              </a:rPr>
              <a:t>.</a:t>
            </a:r>
          </a:p>
          <a:p>
            <a:pPr>
              <a:buFont typeface="Arial"/>
              <a:buChar char="•"/>
            </a:pPr>
            <a:r>
              <a:rPr lang="en-US" sz="2000" b="0" dirty="0">
                <a:solidFill>
                  <a:schemeClr val="accent3"/>
                </a:solidFill>
              </a:rPr>
              <a:t>Le </a:t>
            </a:r>
            <a:r>
              <a:rPr lang="en-US" sz="2000" b="0" dirty="0" err="1">
                <a:solidFill>
                  <a:schemeClr val="accent3"/>
                </a:solidFill>
              </a:rPr>
              <a:t>squelette</a:t>
            </a:r>
            <a:r>
              <a:rPr lang="en-US" sz="2000" b="0" dirty="0">
                <a:solidFill>
                  <a:schemeClr val="accent3"/>
                </a:solidFill>
              </a:rPr>
              <a:t> </a:t>
            </a:r>
            <a:r>
              <a:rPr lang="en-US" sz="2000" b="0" dirty="0" err="1">
                <a:solidFill>
                  <a:schemeClr val="accent3"/>
                </a:solidFill>
              </a:rPr>
              <a:t>humain</a:t>
            </a:r>
            <a:r>
              <a:rPr lang="en-US" sz="2000" b="0" dirty="0">
                <a:solidFill>
                  <a:schemeClr val="accent3"/>
                </a:solidFill>
              </a:rPr>
              <a:t> </a:t>
            </a:r>
            <a:r>
              <a:rPr lang="en-US" sz="2000" b="0" dirty="0" err="1">
                <a:solidFill>
                  <a:schemeClr val="accent3"/>
                </a:solidFill>
              </a:rPr>
              <a:t>est</a:t>
            </a:r>
            <a:r>
              <a:rPr lang="en-US" sz="2000" b="0" dirty="0">
                <a:solidFill>
                  <a:schemeClr val="accent3"/>
                </a:solidFill>
              </a:rPr>
              <a:t> </a:t>
            </a:r>
            <a:r>
              <a:rPr lang="en-US" sz="2000" b="0" dirty="0" err="1">
                <a:solidFill>
                  <a:schemeClr val="accent3"/>
                </a:solidFill>
              </a:rPr>
              <a:t>composé</a:t>
            </a:r>
            <a:r>
              <a:rPr lang="en-US" sz="2000" b="0" dirty="0">
                <a:solidFill>
                  <a:schemeClr val="accent3"/>
                </a:solidFill>
              </a:rPr>
              <a:t> de 206 </a:t>
            </a:r>
            <a:r>
              <a:rPr lang="en-US" sz="2000" b="0" dirty="0" err="1">
                <a:solidFill>
                  <a:schemeClr val="accent3"/>
                </a:solidFill>
              </a:rPr>
              <a:t>os</a:t>
            </a:r>
            <a:r>
              <a:rPr lang="en-US" sz="2000" b="0" dirty="0" smtClean="0">
                <a:solidFill>
                  <a:schemeClr val="accent3"/>
                </a:solidFill>
              </a:rPr>
              <a:t>.</a:t>
            </a:r>
          </a:p>
          <a:p>
            <a:pPr marL="0" indent="0"/>
            <a:endParaRPr lang="en-US" sz="2000" b="0" dirty="0">
              <a:solidFill>
                <a:schemeClr val="accent3"/>
              </a:solidFill>
            </a:endParaRPr>
          </a:p>
        </p:txBody>
      </p:sp>
      <p:pic>
        <p:nvPicPr>
          <p:cNvPr id="4" name="Picture 3" descr="s1295i1.png"/>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5795667" y="0"/>
            <a:ext cx="3549689" cy="6858000"/>
          </a:xfrm>
          <a:prstGeom prst="rect">
            <a:avLst/>
          </a:prstGeom>
        </p:spPr>
      </p:pic>
    </p:spTree>
    <p:extLst>
      <p:ext uri="{BB962C8B-B14F-4D97-AF65-F5344CB8AC3E}">
        <p14:creationId xmlns:p14="http://schemas.microsoft.com/office/powerpoint/2010/main" val="22517062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96A1B"/>
                </a:solidFill>
              </a:rPr>
              <a:t>Structure de </a:t>
            </a:r>
            <a:r>
              <a:rPr lang="en-US" dirty="0" err="1" smtClean="0">
                <a:solidFill>
                  <a:srgbClr val="F96A1B"/>
                </a:solidFill>
              </a:rPr>
              <a:t>l’os</a:t>
            </a:r>
            <a:endParaRPr lang="en-US" dirty="0">
              <a:solidFill>
                <a:srgbClr val="F96A1B"/>
              </a:solidFill>
            </a:endParaRPr>
          </a:p>
        </p:txBody>
      </p:sp>
      <p:pic>
        <p:nvPicPr>
          <p:cNvPr id="5" name="Picture 4" descr="13011107175414676010750961.jp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6384627" y="914400"/>
            <a:ext cx="2759373" cy="5857699"/>
          </a:xfrm>
          <a:prstGeom prst="rect">
            <a:avLst/>
          </a:prstGeom>
        </p:spPr>
      </p:pic>
      <p:graphicFrame>
        <p:nvGraphicFramePr>
          <p:cNvPr id="6" name="Object 5"/>
          <p:cNvGraphicFramePr>
            <a:graphicFrameLocks noChangeAspect="1"/>
          </p:cNvGraphicFramePr>
          <p:nvPr>
            <p:extLst>
              <p:ext uri="{D42A27DB-BD31-4B8C-83A1-F6EECF244321}">
                <p14:modId xmlns:p14="http://schemas.microsoft.com/office/powerpoint/2010/main" val="3094557113"/>
              </p:ext>
            </p:extLst>
          </p:nvPr>
        </p:nvGraphicFramePr>
        <p:xfrm>
          <a:off x="0" y="798932"/>
          <a:ext cx="6384627" cy="4451089"/>
        </p:xfrm>
        <a:graphic>
          <a:graphicData uri="http://schemas.openxmlformats.org/presentationml/2006/ole">
            <mc:AlternateContent xmlns:mc="http://schemas.openxmlformats.org/markup-compatibility/2006">
              <mc:Choice xmlns:v="urn:schemas-microsoft-com:vml" Requires="v">
                <p:oleObj spid="_x0000_s1034" name="Document" r:id="rId5" imgW="7023100" imgH="4737100" progId="Word.Document.12">
                  <p:embed/>
                </p:oleObj>
              </mc:Choice>
              <mc:Fallback>
                <p:oleObj name="Document" r:id="rId5" imgW="7023100" imgH="4737100" progId="Word.Document.12">
                  <p:embed/>
                  <p:pic>
                    <p:nvPicPr>
                      <p:cNvPr id="0" name=""/>
                      <p:cNvPicPr/>
                      <p:nvPr/>
                    </p:nvPicPr>
                    <p:blipFill>
                      <a:blip r:embed="rId6"/>
                      <a:stretch>
                        <a:fillRect/>
                      </a:stretch>
                    </p:blipFill>
                    <p:spPr>
                      <a:xfrm>
                        <a:off x="0" y="798932"/>
                        <a:ext cx="6384627" cy="4451089"/>
                      </a:xfrm>
                      <a:prstGeom prst="rect">
                        <a:avLst/>
                      </a:prstGeom>
                    </p:spPr>
                  </p:pic>
                </p:oleObj>
              </mc:Fallback>
            </mc:AlternateContent>
          </a:graphicData>
        </a:graphic>
      </p:graphicFrame>
    </p:spTree>
    <p:extLst>
      <p:ext uri="{BB962C8B-B14F-4D97-AF65-F5344CB8AC3E}">
        <p14:creationId xmlns:p14="http://schemas.microsoft.com/office/powerpoint/2010/main" val="20064281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96A1B"/>
                </a:solidFill>
              </a:rPr>
              <a:t>Les muscles</a:t>
            </a:r>
            <a:endParaRPr lang="en-US" dirty="0">
              <a:solidFill>
                <a:srgbClr val="F96A1B"/>
              </a:solidFill>
            </a:endParaRPr>
          </a:p>
        </p:txBody>
      </p:sp>
      <p:sp>
        <p:nvSpPr>
          <p:cNvPr id="3" name="Content Placeholder 2"/>
          <p:cNvSpPr>
            <a:spLocks noGrp="1"/>
          </p:cNvSpPr>
          <p:nvPr>
            <p:ph idx="1"/>
          </p:nvPr>
        </p:nvSpPr>
        <p:spPr/>
        <p:txBody>
          <a:bodyPr>
            <a:normAutofit lnSpcReduction="10000"/>
          </a:bodyPr>
          <a:lstStyle/>
          <a:p>
            <a:r>
              <a:rPr lang="fr-CA" sz="1800" dirty="0">
                <a:solidFill>
                  <a:schemeClr val="accent3"/>
                </a:solidFill>
              </a:rPr>
              <a:t>Le muscle est un tissu constitué de fibres musculaires et qui permet les mouvements du corps. On retrouve plus de 640 muscles dans le corps humain.</a:t>
            </a:r>
            <a:endParaRPr lang="en-CA" sz="1800" dirty="0">
              <a:solidFill>
                <a:schemeClr val="accent3"/>
              </a:solidFill>
            </a:endParaRPr>
          </a:p>
          <a:p>
            <a:r>
              <a:rPr lang="fr-CA" sz="1800" dirty="0">
                <a:solidFill>
                  <a:schemeClr val="accent3"/>
                </a:solidFill>
              </a:rPr>
              <a:t>Toutes les fibres musculaires du corps humain possèdent 3 propriétés.</a:t>
            </a:r>
            <a:endParaRPr lang="en-CA" sz="1800" dirty="0">
              <a:solidFill>
                <a:schemeClr val="accent3"/>
              </a:solidFill>
            </a:endParaRPr>
          </a:p>
          <a:p>
            <a:pPr lvl="0">
              <a:buFont typeface="+mj-lt"/>
              <a:buAutoNum type="arabicPeriod"/>
            </a:pPr>
            <a:r>
              <a:rPr lang="fr-CA" sz="1800" dirty="0">
                <a:solidFill>
                  <a:schemeClr val="accent3"/>
                </a:solidFill>
              </a:rPr>
              <a:t>Elles sont excitables, c'est-à-dire qu'il est possible de les stimuler grâce à un courant électrique.</a:t>
            </a:r>
            <a:endParaRPr lang="en-CA" sz="1800" dirty="0">
              <a:solidFill>
                <a:schemeClr val="accent3"/>
              </a:solidFill>
            </a:endParaRPr>
          </a:p>
          <a:p>
            <a:pPr lvl="0">
              <a:buFont typeface="+mj-lt"/>
              <a:buAutoNum type="arabicPeriod"/>
            </a:pPr>
            <a:r>
              <a:rPr lang="fr-CA" sz="1800" dirty="0">
                <a:solidFill>
                  <a:schemeClr val="accent3"/>
                </a:solidFill>
              </a:rPr>
              <a:t>Elles sont contractiles, c'est-à-dire qu'elles peuvent se raccourcir lors d'une stimulation.</a:t>
            </a:r>
            <a:endParaRPr lang="en-CA" sz="1800" dirty="0">
              <a:solidFill>
                <a:schemeClr val="accent3"/>
              </a:solidFill>
            </a:endParaRPr>
          </a:p>
          <a:p>
            <a:pPr lvl="0">
              <a:buFont typeface="+mj-lt"/>
              <a:buAutoNum type="arabicPeriod"/>
            </a:pPr>
            <a:r>
              <a:rPr lang="fr-CA" sz="1800" dirty="0">
                <a:solidFill>
                  <a:schemeClr val="accent3"/>
                </a:solidFill>
              </a:rPr>
              <a:t>Elles sont élastiques, c'est-à-dire qu'elles reprennent toujours leur forme après une contraction ou un étirement.</a:t>
            </a:r>
            <a:endParaRPr lang="en-CA" sz="1800" dirty="0">
              <a:solidFill>
                <a:schemeClr val="accent3"/>
              </a:solidFill>
            </a:endParaRPr>
          </a:p>
          <a:p>
            <a:r>
              <a:rPr lang="fr-CA" sz="1800" dirty="0">
                <a:solidFill>
                  <a:schemeClr val="accent3"/>
                </a:solidFill>
              </a:rPr>
              <a:t> </a:t>
            </a:r>
            <a:endParaRPr lang="en-CA" sz="1800" dirty="0">
              <a:solidFill>
                <a:schemeClr val="accent3"/>
              </a:solidFill>
            </a:endParaRPr>
          </a:p>
          <a:p>
            <a:endParaRPr lang="en-US" sz="1800" dirty="0"/>
          </a:p>
        </p:txBody>
      </p:sp>
    </p:spTree>
    <p:extLst>
      <p:ext uri="{BB962C8B-B14F-4D97-AF65-F5344CB8AC3E}">
        <p14:creationId xmlns:p14="http://schemas.microsoft.com/office/powerpoint/2010/main" val="9292231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96A1B"/>
                </a:solidFill>
              </a:rPr>
              <a:t>Les </a:t>
            </a:r>
            <a:r>
              <a:rPr lang="en-US" dirty="0" smtClean="0">
                <a:solidFill>
                  <a:srgbClr val="F96A1B"/>
                </a:solidFill>
              </a:rPr>
              <a:t>muscles (SUITE)</a:t>
            </a:r>
            <a:endParaRPr lang="en-US" dirty="0"/>
          </a:p>
        </p:txBody>
      </p:sp>
      <p:sp>
        <p:nvSpPr>
          <p:cNvPr id="3" name="Content Placeholder 2"/>
          <p:cNvSpPr>
            <a:spLocks noGrp="1"/>
          </p:cNvSpPr>
          <p:nvPr>
            <p:ph idx="1"/>
          </p:nvPr>
        </p:nvSpPr>
        <p:spPr/>
        <p:txBody>
          <a:bodyPr/>
          <a:lstStyle/>
          <a:p>
            <a:r>
              <a:rPr lang="en-US" sz="1800" dirty="0">
                <a:solidFill>
                  <a:srgbClr val="08A1D9"/>
                </a:solidFill>
              </a:rPr>
              <a:t> </a:t>
            </a:r>
            <a:r>
              <a:rPr lang="en-US" sz="1800" dirty="0" smtClean="0">
                <a:solidFill>
                  <a:srgbClr val="08A1D9"/>
                </a:solidFill>
              </a:rPr>
              <a:t>     </a:t>
            </a:r>
            <a:r>
              <a:rPr lang="en-US" sz="1800" dirty="0" err="1">
                <a:solidFill>
                  <a:srgbClr val="08A1D9"/>
                </a:solidFill>
              </a:rPr>
              <a:t>I</a:t>
            </a:r>
            <a:r>
              <a:rPr lang="en-US" sz="1800" smtClean="0">
                <a:solidFill>
                  <a:srgbClr val="08A1D9"/>
                </a:solidFill>
              </a:rPr>
              <a:t>ls</a:t>
            </a:r>
            <a:r>
              <a:rPr lang="en-US" sz="1800" dirty="0" smtClean="0">
                <a:solidFill>
                  <a:srgbClr val="08A1D9"/>
                </a:solidFill>
              </a:rPr>
              <a:t> </a:t>
            </a:r>
            <a:r>
              <a:rPr lang="en-US" sz="1800" dirty="0" err="1">
                <a:solidFill>
                  <a:srgbClr val="08A1D9"/>
                </a:solidFill>
              </a:rPr>
              <a:t>sont</a:t>
            </a:r>
            <a:r>
              <a:rPr lang="en-US" sz="1800" dirty="0">
                <a:solidFill>
                  <a:srgbClr val="08A1D9"/>
                </a:solidFill>
              </a:rPr>
              <a:t> attachés aux </a:t>
            </a:r>
            <a:r>
              <a:rPr lang="en-US" sz="1800" dirty="0" err="1">
                <a:solidFill>
                  <a:srgbClr val="08A1D9"/>
                </a:solidFill>
              </a:rPr>
              <a:t>os</a:t>
            </a:r>
            <a:r>
              <a:rPr lang="en-US" sz="1800" dirty="0">
                <a:solidFill>
                  <a:srgbClr val="08A1D9"/>
                </a:solidFill>
              </a:rPr>
              <a:t> grâce aux tendons, </a:t>
            </a:r>
            <a:r>
              <a:rPr lang="en-US" sz="1800" dirty="0" err="1">
                <a:solidFill>
                  <a:srgbClr val="08A1D9"/>
                </a:solidFill>
              </a:rPr>
              <a:t>ils</a:t>
            </a:r>
            <a:r>
              <a:rPr lang="en-US" sz="1800" dirty="0">
                <a:solidFill>
                  <a:srgbClr val="08A1D9"/>
                </a:solidFill>
              </a:rPr>
              <a:t> </a:t>
            </a:r>
            <a:r>
              <a:rPr lang="en-US" sz="1800" dirty="0" err="1">
                <a:solidFill>
                  <a:srgbClr val="08A1D9"/>
                </a:solidFill>
              </a:rPr>
              <a:t>permettent</a:t>
            </a:r>
            <a:r>
              <a:rPr lang="en-US" sz="1800" dirty="0">
                <a:solidFill>
                  <a:srgbClr val="08A1D9"/>
                </a:solidFill>
              </a:rPr>
              <a:t> le </a:t>
            </a:r>
            <a:r>
              <a:rPr lang="en-US" sz="1800" dirty="0" err="1">
                <a:solidFill>
                  <a:srgbClr val="08A1D9"/>
                </a:solidFill>
              </a:rPr>
              <a:t>mouvement</a:t>
            </a:r>
            <a:r>
              <a:rPr lang="en-US" sz="1800" dirty="0">
                <a:solidFill>
                  <a:srgbClr val="08A1D9"/>
                </a:solidFill>
              </a:rPr>
              <a:t> des </a:t>
            </a:r>
            <a:r>
              <a:rPr lang="en-US" sz="1800" dirty="0" err="1">
                <a:solidFill>
                  <a:srgbClr val="08A1D9"/>
                </a:solidFill>
              </a:rPr>
              <a:t>différentes</a:t>
            </a:r>
            <a:r>
              <a:rPr lang="en-US" sz="1800" dirty="0">
                <a:solidFill>
                  <a:srgbClr val="08A1D9"/>
                </a:solidFill>
              </a:rPr>
              <a:t> parties du corps en </a:t>
            </a:r>
            <a:r>
              <a:rPr lang="en-US" sz="1800" dirty="0" err="1">
                <a:solidFill>
                  <a:srgbClr val="08A1D9"/>
                </a:solidFill>
              </a:rPr>
              <a:t>s'allongeant</a:t>
            </a:r>
            <a:r>
              <a:rPr lang="en-US" sz="1800" dirty="0">
                <a:solidFill>
                  <a:srgbClr val="08A1D9"/>
                </a:solidFill>
              </a:rPr>
              <a:t> </a:t>
            </a:r>
            <a:r>
              <a:rPr lang="en-US" sz="1800" dirty="0" err="1">
                <a:solidFill>
                  <a:srgbClr val="08A1D9"/>
                </a:solidFill>
              </a:rPr>
              <a:t>ou</a:t>
            </a:r>
            <a:r>
              <a:rPr lang="en-US" sz="1800" dirty="0">
                <a:solidFill>
                  <a:srgbClr val="08A1D9"/>
                </a:solidFill>
              </a:rPr>
              <a:t> en se </a:t>
            </a:r>
            <a:r>
              <a:rPr lang="en-US" sz="1800" dirty="0" err="1">
                <a:solidFill>
                  <a:srgbClr val="08A1D9"/>
                </a:solidFill>
              </a:rPr>
              <a:t>contractant</a:t>
            </a:r>
            <a:r>
              <a:rPr lang="en-US" sz="1800" dirty="0">
                <a:solidFill>
                  <a:srgbClr val="08A1D9"/>
                </a:solidFill>
              </a:rPr>
              <a:t>. </a:t>
            </a:r>
            <a:r>
              <a:rPr lang="en-US" sz="1800" dirty="0" smtClean="0">
                <a:solidFill>
                  <a:srgbClr val="08A1D9"/>
                </a:solidFill>
              </a:rPr>
              <a:t> </a:t>
            </a:r>
          </a:p>
          <a:p>
            <a:pPr>
              <a:buFont typeface="Arial"/>
              <a:buChar char="•"/>
            </a:pPr>
            <a:r>
              <a:rPr lang="en-US" sz="1800" dirty="0" smtClean="0">
                <a:solidFill>
                  <a:srgbClr val="08A1D9"/>
                </a:solidFill>
              </a:rPr>
              <a:t>les </a:t>
            </a:r>
            <a:r>
              <a:rPr lang="en-US" sz="1800" dirty="0">
                <a:solidFill>
                  <a:srgbClr val="08A1D9"/>
                </a:solidFill>
              </a:rPr>
              <a:t>muscles </a:t>
            </a:r>
            <a:r>
              <a:rPr lang="en-US" sz="1800" dirty="0" err="1">
                <a:solidFill>
                  <a:srgbClr val="08A1D9"/>
                </a:solidFill>
              </a:rPr>
              <a:t>peuvent</a:t>
            </a:r>
            <a:r>
              <a:rPr lang="en-US" sz="1800" dirty="0">
                <a:solidFill>
                  <a:srgbClr val="08A1D9"/>
                </a:solidFill>
              </a:rPr>
              <a:t> </a:t>
            </a:r>
            <a:r>
              <a:rPr lang="en-US" sz="1800" dirty="0" err="1">
                <a:solidFill>
                  <a:srgbClr val="08A1D9"/>
                </a:solidFill>
              </a:rPr>
              <a:t>stabiliser</a:t>
            </a:r>
            <a:r>
              <a:rPr lang="en-US" sz="1800" dirty="0">
                <a:solidFill>
                  <a:srgbClr val="08A1D9"/>
                </a:solidFill>
              </a:rPr>
              <a:t> les articulations, </a:t>
            </a:r>
            <a:endParaRPr lang="en-US" sz="1800" dirty="0" smtClean="0">
              <a:solidFill>
                <a:srgbClr val="08A1D9"/>
              </a:solidFill>
            </a:endParaRPr>
          </a:p>
          <a:p>
            <a:pPr>
              <a:buFont typeface="Arial"/>
              <a:buChar char="•"/>
            </a:pPr>
            <a:r>
              <a:rPr lang="en-US" sz="1800" dirty="0" err="1" smtClean="0">
                <a:solidFill>
                  <a:srgbClr val="08A1D9"/>
                </a:solidFill>
              </a:rPr>
              <a:t>permettre</a:t>
            </a:r>
            <a:r>
              <a:rPr lang="en-US" sz="1800" dirty="0" smtClean="0">
                <a:solidFill>
                  <a:srgbClr val="08A1D9"/>
                </a:solidFill>
              </a:rPr>
              <a:t> </a:t>
            </a:r>
            <a:r>
              <a:rPr lang="en-US" sz="1800" dirty="0">
                <a:solidFill>
                  <a:srgbClr val="08A1D9"/>
                </a:solidFill>
              </a:rPr>
              <a:t>de </a:t>
            </a:r>
            <a:r>
              <a:rPr lang="en-US" sz="1800" dirty="0" err="1">
                <a:solidFill>
                  <a:srgbClr val="08A1D9"/>
                </a:solidFill>
              </a:rPr>
              <a:t>garder</a:t>
            </a:r>
            <a:r>
              <a:rPr lang="en-US" sz="1800" dirty="0">
                <a:solidFill>
                  <a:srgbClr val="08A1D9"/>
                </a:solidFill>
              </a:rPr>
              <a:t> </a:t>
            </a:r>
            <a:r>
              <a:rPr lang="en-US" sz="1800" dirty="0" err="1">
                <a:solidFill>
                  <a:srgbClr val="08A1D9"/>
                </a:solidFill>
              </a:rPr>
              <a:t>une</a:t>
            </a:r>
            <a:r>
              <a:rPr lang="en-US" sz="1800" dirty="0">
                <a:solidFill>
                  <a:srgbClr val="08A1D9"/>
                </a:solidFill>
              </a:rPr>
              <a:t> </a:t>
            </a:r>
            <a:r>
              <a:rPr lang="en-US" sz="1800" dirty="0" smtClean="0">
                <a:solidFill>
                  <a:srgbClr val="08A1D9"/>
                </a:solidFill>
              </a:rPr>
              <a:t>posture</a:t>
            </a:r>
          </a:p>
          <a:p>
            <a:pPr>
              <a:buFont typeface="Arial"/>
              <a:buChar char="•"/>
            </a:pPr>
            <a:r>
              <a:rPr lang="en-US" sz="1800" dirty="0" err="1" smtClean="0">
                <a:solidFill>
                  <a:srgbClr val="08A1D9"/>
                </a:solidFill>
              </a:rPr>
              <a:t>maintenir</a:t>
            </a:r>
            <a:r>
              <a:rPr lang="en-US" sz="1800" dirty="0" smtClean="0">
                <a:solidFill>
                  <a:srgbClr val="08A1D9"/>
                </a:solidFill>
              </a:rPr>
              <a:t> </a:t>
            </a:r>
            <a:r>
              <a:rPr lang="en-US" sz="1800" dirty="0" err="1">
                <a:solidFill>
                  <a:srgbClr val="08A1D9"/>
                </a:solidFill>
              </a:rPr>
              <a:t>une</a:t>
            </a:r>
            <a:r>
              <a:rPr lang="en-US" sz="1800" dirty="0">
                <a:solidFill>
                  <a:srgbClr val="08A1D9"/>
                </a:solidFill>
              </a:rPr>
              <a:t> </a:t>
            </a:r>
            <a:r>
              <a:rPr lang="en-US" sz="1800" dirty="0" err="1">
                <a:solidFill>
                  <a:srgbClr val="08A1D9"/>
                </a:solidFill>
              </a:rPr>
              <a:t>température</a:t>
            </a:r>
            <a:r>
              <a:rPr lang="en-US" sz="1800" dirty="0">
                <a:solidFill>
                  <a:srgbClr val="08A1D9"/>
                </a:solidFill>
              </a:rPr>
              <a:t> </a:t>
            </a:r>
            <a:r>
              <a:rPr lang="en-US" sz="1800" dirty="0" err="1">
                <a:solidFill>
                  <a:srgbClr val="08A1D9"/>
                </a:solidFill>
              </a:rPr>
              <a:t>corporelle</a:t>
            </a:r>
            <a:r>
              <a:rPr lang="en-US" sz="1800" dirty="0">
                <a:solidFill>
                  <a:srgbClr val="08A1D9"/>
                </a:solidFill>
              </a:rPr>
              <a:t> </a:t>
            </a:r>
            <a:r>
              <a:rPr lang="en-US" sz="1800" dirty="0" err="1">
                <a:solidFill>
                  <a:srgbClr val="08A1D9"/>
                </a:solidFill>
              </a:rPr>
              <a:t>adéquate</a:t>
            </a:r>
            <a:r>
              <a:rPr lang="en-US" sz="1800" dirty="0">
                <a:solidFill>
                  <a:srgbClr val="08A1D9"/>
                </a:solidFill>
              </a:rPr>
              <a:t> grâce </a:t>
            </a:r>
            <a:r>
              <a:rPr lang="en-US" sz="1800" dirty="0" err="1">
                <a:solidFill>
                  <a:srgbClr val="08A1D9"/>
                </a:solidFill>
              </a:rPr>
              <a:t>à</a:t>
            </a:r>
            <a:r>
              <a:rPr lang="en-US" sz="1800" dirty="0">
                <a:solidFill>
                  <a:srgbClr val="08A1D9"/>
                </a:solidFill>
              </a:rPr>
              <a:t> la </a:t>
            </a:r>
            <a:r>
              <a:rPr lang="en-US" sz="1800" dirty="0" err="1">
                <a:solidFill>
                  <a:srgbClr val="08A1D9"/>
                </a:solidFill>
              </a:rPr>
              <a:t>chaleur</a:t>
            </a:r>
            <a:r>
              <a:rPr lang="en-US" sz="1800" dirty="0">
                <a:solidFill>
                  <a:srgbClr val="08A1D9"/>
                </a:solidFill>
              </a:rPr>
              <a:t> </a:t>
            </a:r>
            <a:r>
              <a:rPr lang="en-US" sz="1800" dirty="0" err="1">
                <a:solidFill>
                  <a:srgbClr val="08A1D9"/>
                </a:solidFill>
              </a:rPr>
              <a:t>qu'ils</a:t>
            </a:r>
            <a:r>
              <a:rPr lang="en-US" sz="1800" dirty="0">
                <a:solidFill>
                  <a:srgbClr val="08A1D9"/>
                </a:solidFill>
              </a:rPr>
              <a:t> </a:t>
            </a:r>
            <a:r>
              <a:rPr lang="en-US" sz="1800" dirty="0" err="1">
                <a:solidFill>
                  <a:srgbClr val="08A1D9"/>
                </a:solidFill>
              </a:rPr>
              <a:t>dégagent</a:t>
            </a:r>
            <a:r>
              <a:rPr lang="en-US" sz="1800" dirty="0">
                <a:solidFill>
                  <a:srgbClr val="08A1D9"/>
                </a:solidFill>
              </a:rPr>
              <a:t> </a:t>
            </a:r>
            <a:r>
              <a:rPr lang="en-US" sz="1800" dirty="0" err="1">
                <a:solidFill>
                  <a:srgbClr val="08A1D9"/>
                </a:solidFill>
              </a:rPr>
              <a:t>lors</a:t>
            </a:r>
            <a:r>
              <a:rPr lang="en-US" sz="1800" dirty="0">
                <a:solidFill>
                  <a:srgbClr val="08A1D9"/>
                </a:solidFill>
              </a:rPr>
              <a:t> de </a:t>
            </a:r>
            <a:r>
              <a:rPr lang="en-US" sz="1800" dirty="0" err="1">
                <a:solidFill>
                  <a:srgbClr val="08A1D9"/>
                </a:solidFill>
              </a:rPr>
              <a:t>leur</a:t>
            </a:r>
            <a:r>
              <a:rPr lang="en-US" sz="1800" dirty="0">
                <a:solidFill>
                  <a:srgbClr val="08A1D9"/>
                </a:solidFill>
              </a:rPr>
              <a:t> contraction.</a:t>
            </a:r>
          </a:p>
          <a:p>
            <a:r>
              <a:rPr lang="en-US" sz="1800" dirty="0">
                <a:solidFill>
                  <a:srgbClr val="08A1D9"/>
                </a:solidFill>
              </a:rPr>
              <a:t> </a:t>
            </a:r>
          </a:p>
          <a:p>
            <a:endParaRPr lang="en-US" dirty="0"/>
          </a:p>
        </p:txBody>
      </p:sp>
    </p:spTree>
    <p:extLst>
      <p:ext uri="{BB962C8B-B14F-4D97-AF65-F5344CB8AC3E}">
        <p14:creationId xmlns:p14="http://schemas.microsoft.com/office/powerpoint/2010/main" val="23195074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96A1B"/>
                </a:solidFill>
              </a:rPr>
              <a:t>Les muscles (SUITE)</a:t>
            </a:r>
            <a:endParaRPr lang="en-US" dirty="0"/>
          </a:p>
        </p:txBody>
      </p:sp>
      <p:sp>
        <p:nvSpPr>
          <p:cNvPr id="3" name="Content Placeholder 2"/>
          <p:cNvSpPr>
            <a:spLocks noGrp="1"/>
          </p:cNvSpPr>
          <p:nvPr>
            <p:ph idx="1"/>
          </p:nvPr>
        </p:nvSpPr>
        <p:spPr/>
        <p:txBody>
          <a:bodyPr/>
          <a:lstStyle/>
          <a:p>
            <a:r>
              <a:rPr lang="en-US" sz="1800" dirty="0" err="1" smtClean="0">
                <a:solidFill>
                  <a:srgbClr val="08A1D9"/>
                </a:solidFill>
              </a:rPr>
              <a:t>L'organisme</a:t>
            </a:r>
            <a:r>
              <a:rPr lang="en-US" sz="1800" dirty="0" smtClean="0">
                <a:solidFill>
                  <a:srgbClr val="08A1D9"/>
                </a:solidFill>
              </a:rPr>
              <a:t> </a:t>
            </a:r>
            <a:r>
              <a:rPr lang="en-US" sz="1800" dirty="0" err="1">
                <a:solidFill>
                  <a:srgbClr val="08A1D9"/>
                </a:solidFill>
              </a:rPr>
              <a:t>comprend</a:t>
            </a:r>
            <a:r>
              <a:rPr lang="en-US" sz="1800" dirty="0">
                <a:solidFill>
                  <a:srgbClr val="08A1D9"/>
                </a:solidFill>
              </a:rPr>
              <a:t> </a:t>
            </a:r>
            <a:r>
              <a:rPr lang="en-US" sz="1800" dirty="0" err="1">
                <a:solidFill>
                  <a:srgbClr val="08A1D9"/>
                </a:solidFill>
              </a:rPr>
              <a:t>trois</a:t>
            </a:r>
            <a:r>
              <a:rPr lang="en-US" sz="1800" dirty="0">
                <a:solidFill>
                  <a:srgbClr val="08A1D9"/>
                </a:solidFill>
              </a:rPr>
              <a:t> types de </a:t>
            </a:r>
            <a:r>
              <a:rPr lang="en-US" sz="1800" dirty="0" err="1">
                <a:solidFill>
                  <a:srgbClr val="08A1D9"/>
                </a:solidFill>
              </a:rPr>
              <a:t>tissu</a:t>
            </a:r>
            <a:r>
              <a:rPr lang="en-US" sz="1800" dirty="0">
                <a:solidFill>
                  <a:srgbClr val="08A1D9"/>
                </a:solidFill>
              </a:rPr>
              <a:t> </a:t>
            </a:r>
            <a:r>
              <a:rPr lang="en-US" sz="1800" dirty="0" err="1">
                <a:solidFill>
                  <a:srgbClr val="08A1D9"/>
                </a:solidFill>
              </a:rPr>
              <a:t>musculaire</a:t>
            </a:r>
            <a:r>
              <a:rPr lang="en-US" sz="1800" dirty="0">
                <a:solidFill>
                  <a:srgbClr val="08A1D9"/>
                </a:solidFill>
              </a:rPr>
              <a:t> </a:t>
            </a:r>
            <a:r>
              <a:rPr lang="en-US" sz="1800" dirty="0" smtClean="0">
                <a:solidFill>
                  <a:srgbClr val="08A1D9"/>
                </a:solidFill>
              </a:rPr>
              <a:t>:</a:t>
            </a:r>
          </a:p>
          <a:p>
            <a:pPr>
              <a:buFont typeface="Arial"/>
              <a:buChar char="•"/>
            </a:pPr>
            <a:r>
              <a:rPr lang="en-US" sz="1800" dirty="0" smtClean="0">
                <a:solidFill>
                  <a:srgbClr val="08A1D9"/>
                </a:solidFill>
              </a:rPr>
              <a:t>le </a:t>
            </a:r>
            <a:r>
              <a:rPr lang="en-US" sz="1800" dirty="0">
                <a:solidFill>
                  <a:srgbClr val="08A1D9"/>
                </a:solidFill>
              </a:rPr>
              <a:t>muscle </a:t>
            </a:r>
            <a:r>
              <a:rPr lang="en-US" sz="1800" dirty="0" err="1">
                <a:solidFill>
                  <a:srgbClr val="08A1D9"/>
                </a:solidFill>
              </a:rPr>
              <a:t>squelettique</a:t>
            </a:r>
            <a:r>
              <a:rPr lang="en-US" sz="1800" dirty="0">
                <a:solidFill>
                  <a:srgbClr val="08A1D9"/>
                </a:solidFill>
              </a:rPr>
              <a:t>, </a:t>
            </a:r>
            <a:endParaRPr lang="en-US" sz="1800" dirty="0" smtClean="0">
              <a:solidFill>
                <a:srgbClr val="08A1D9"/>
              </a:solidFill>
            </a:endParaRPr>
          </a:p>
          <a:p>
            <a:pPr>
              <a:buFont typeface="Arial"/>
              <a:buChar char="•"/>
            </a:pPr>
            <a:r>
              <a:rPr lang="en-US" sz="1800" dirty="0" smtClean="0">
                <a:solidFill>
                  <a:srgbClr val="08A1D9"/>
                </a:solidFill>
              </a:rPr>
              <a:t>le </a:t>
            </a:r>
            <a:r>
              <a:rPr lang="en-US" sz="1800" dirty="0">
                <a:solidFill>
                  <a:srgbClr val="08A1D9"/>
                </a:solidFill>
              </a:rPr>
              <a:t>muscle </a:t>
            </a:r>
            <a:r>
              <a:rPr lang="en-US" sz="1800" dirty="0" err="1">
                <a:solidFill>
                  <a:srgbClr val="08A1D9"/>
                </a:solidFill>
              </a:rPr>
              <a:t>lisse</a:t>
            </a:r>
            <a:r>
              <a:rPr lang="en-US" sz="1800" dirty="0">
                <a:solidFill>
                  <a:srgbClr val="08A1D9"/>
                </a:solidFill>
              </a:rPr>
              <a:t> </a:t>
            </a:r>
            <a:endParaRPr lang="en-US" sz="1800" dirty="0" smtClean="0">
              <a:solidFill>
                <a:srgbClr val="08A1D9"/>
              </a:solidFill>
            </a:endParaRPr>
          </a:p>
          <a:p>
            <a:pPr marL="285750" indent="-285750">
              <a:buFont typeface="Arial"/>
              <a:buChar char="•"/>
            </a:pPr>
            <a:r>
              <a:rPr lang="en-US" sz="1800" dirty="0" smtClean="0">
                <a:solidFill>
                  <a:srgbClr val="08A1D9"/>
                </a:solidFill>
              </a:rPr>
              <a:t> </a:t>
            </a:r>
            <a:r>
              <a:rPr lang="en-US" sz="1800" dirty="0">
                <a:solidFill>
                  <a:srgbClr val="08A1D9"/>
                </a:solidFill>
              </a:rPr>
              <a:t>le muscle </a:t>
            </a:r>
            <a:r>
              <a:rPr lang="en-US" sz="1800" dirty="0" err="1">
                <a:solidFill>
                  <a:srgbClr val="08A1D9"/>
                </a:solidFill>
              </a:rPr>
              <a:t>cardiaque</a:t>
            </a:r>
            <a:r>
              <a:rPr lang="en-US" sz="1800" dirty="0">
                <a:solidFill>
                  <a:srgbClr val="08A1D9"/>
                </a:solidFill>
              </a:rPr>
              <a:t>.</a:t>
            </a:r>
          </a:p>
          <a:p>
            <a:r>
              <a:rPr lang="en-US" sz="1800" dirty="0">
                <a:solidFill>
                  <a:srgbClr val="08A1D9"/>
                </a:solidFill>
              </a:rPr>
              <a:t> </a:t>
            </a:r>
          </a:p>
          <a:p>
            <a:r>
              <a:rPr lang="fr-CA" sz="1800" dirty="0">
                <a:solidFill>
                  <a:srgbClr val="08A1D9"/>
                </a:solidFill>
              </a:rPr>
              <a:t>Muscle strié squelettique : muscle reliant les os entre eux sous contrôle </a:t>
            </a:r>
            <a:r>
              <a:rPr lang="fr-CA" sz="1800" dirty="0" smtClean="0">
                <a:solidFill>
                  <a:srgbClr val="08A1D9"/>
                </a:solidFill>
              </a:rPr>
              <a:t>     volontaire </a:t>
            </a:r>
            <a:r>
              <a:rPr lang="fr-CA" sz="1800" dirty="0">
                <a:solidFill>
                  <a:srgbClr val="08A1D9"/>
                </a:solidFill>
              </a:rPr>
              <a:t>(contrairement au muscle lisse, par exemple l’estomac).</a:t>
            </a:r>
            <a:r>
              <a:rPr lang="en-CA" sz="1800" dirty="0">
                <a:solidFill>
                  <a:srgbClr val="08A1D9"/>
                </a:solidFill>
              </a:rPr>
              <a:t> </a:t>
            </a:r>
            <a:endParaRPr lang="en-US" sz="1800" dirty="0">
              <a:solidFill>
                <a:srgbClr val="08A1D9"/>
              </a:solidFill>
            </a:endParaRPr>
          </a:p>
        </p:txBody>
      </p:sp>
      <p:pic>
        <p:nvPicPr>
          <p:cNvPr id="4" name="Picture 3" descr="s1297i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2960" y="3916717"/>
            <a:ext cx="6604000" cy="1651000"/>
          </a:xfrm>
          <a:prstGeom prst="rect">
            <a:avLst/>
          </a:prstGeom>
        </p:spPr>
      </p:pic>
    </p:spTree>
    <p:extLst>
      <p:ext uri="{BB962C8B-B14F-4D97-AF65-F5344CB8AC3E}">
        <p14:creationId xmlns:p14="http://schemas.microsoft.com/office/powerpoint/2010/main" val="14804498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96A1B"/>
                </a:solidFill>
              </a:rPr>
              <a:t>Les muscles (SUITE)</a:t>
            </a:r>
            <a:endParaRPr lang="en-US" dirty="0"/>
          </a:p>
        </p:txBody>
      </p:sp>
      <p:sp>
        <p:nvSpPr>
          <p:cNvPr id="3" name="Content Placeholder 2"/>
          <p:cNvSpPr>
            <a:spLocks noGrp="1"/>
          </p:cNvSpPr>
          <p:nvPr>
            <p:ph idx="1"/>
          </p:nvPr>
        </p:nvSpPr>
        <p:spPr/>
        <p:txBody>
          <a:bodyPr/>
          <a:lstStyle/>
          <a:p>
            <a:r>
              <a:rPr lang="fr-CA" sz="1800" dirty="0">
                <a:solidFill>
                  <a:srgbClr val="08A1D9"/>
                </a:solidFill>
              </a:rPr>
              <a:t>Antagoniste : muscle qui a le mouvement opposé au muscle agoniste.</a:t>
            </a:r>
            <a:endParaRPr lang="en-CA" sz="1800" dirty="0">
              <a:solidFill>
                <a:srgbClr val="08A1D9"/>
              </a:solidFill>
            </a:endParaRPr>
          </a:p>
          <a:p>
            <a:endParaRPr lang="en-US" dirty="0"/>
          </a:p>
        </p:txBody>
      </p:sp>
      <p:pic>
        <p:nvPicPr>
          <p:cNvPr id="5" name="Picture 4" descr="Macintosh HD:Users:aminemahhou:Downloads:s1297ai1.jpg"/>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4946922" y="2268537"/>
            <a:ext cx="4197078" cy="2411940"/>
          </a:xfrm>
          <a:prstGeom prst="rect">
            <a:avLst/>
          </a:prstGeom>
          <a:noFill/>
          <a:ln>
            <a:noFill/>
          </a:ln>
        </p:spPr>
      </p:pic>
      <p:pic>
        <p:nvPicPr>
          <p:cNvPr id="6" name="Picture 5" descr="Macintosh HD:Users:aminemahhou:Downloads:s1297i3.jpg"/>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822960" y="2478722"/>
            <a:ext cx="3482039" cy="2201755"/>
          </a:xfrm>
          <a:prstGeom prst="rect">
            <a:avLst/>
          </a:prstGeom>
          <a:noFill/>
          <a:ln>
            <a:noFill/>
          </a:ln>
        </p:spPr>
      </p:pic>
    </p:spTree>
    <p:extLst>
      <p:ext uri="{BB962C8B-B14F-4D97-AF65-F5344CB8AC3E}">
        <p14:creationId xmlns:p14="http://schemas.microsoft.com/office/powerpoint/2010/main" val="25421289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Autofit/>
          </a:bodyPr>
          <a:lstStyle/>
          <a:p>
            <a:r>
              <a:rPr lang="fr-CA" b="1" dirty="0">
                <a:solidFill>
                  <a:srgbClr val="F96A1B"/>
                </a:solidFill>
              </a:rPr>
              <a:t>Tendon</a:t>
            </a:r>
            <a:r>
              <a:rPr lang="en-CA" dirty="0">
                <a:solidFill>
                  <a:srgbClr val="F96A1B"/>
                </a:solidFill>
              </a:rPr>
              <a:t/>
            </a:r>
            <a:br>
              <a:rPr lang="en-CA" dirty="0">
                <a:solidFill>
                  <a:srgbClr val="F96A1B"/>
                </a:solidFill>
              </a:rPr>
            </a:br>
            <a:endParaRPr lang="en-US" dirty="0">
              <a:solidFill>
                <a:srgbClr val="F96A1B"/>
              </a:solidFill>
            </a:endParaRPr>
          </a:p>
        </p:txBody>
      </p:sp>
      <p:sp>
        <p:nvSpPr>
          <p:cNvPr id="3" name="Content Placeholder 2"/>
          <p:cNvSpPr>
            <a:spLocks noGrp="1"/>
          </p:cNvSpPr>
          <p:nvPr>
            <p:ph idx="1"/>
          </p:nvPr>
        </p:nvSpPr>
        <p:spPr/>
        <p:txBody>
          <a:bodyPr>
            <a:normAutofit/>
          </a:bodyPr>
          <a:lstStyle/>
          <a:p>
            <a:pPr>
              <a:buFont typeface="Arial"/>
              <a:buChar char="•"/>
            </a:pPr>
            <a:r>
              <a:rPr lang="en-US" sz="2000" dirty="0" err="1" smtClean="0">
                <a:solidFill>
                  <a:schemeClr val="accent3"/>
                </a:solidFill>
              </a:rPr>
              <a:t>Tissu</a:t>
            </a:r>
            <a:r>
              <a:rPr lang="en-US" sz="2000" dirty="0" smtClean="0">
                <a:solidFill>
                  <a:schemeClr val="accent3"/>
                </a:solidFill>
              </a:rPr>
              <a:t> </a:t>
            </a:r>
            <a:r>
              <a:rPr lang="en-US" sz="2000" dirty="0">
                <a:solidFill>
                  <a:schemeClr val="accent3"/>
                </a:solidFill>
              </a:rPr>
              <a:t>inextensible reliant le muscle </a:t>
            </a:r>
            <a:r>
              <a:rPr lang="en-US" sz="2000" dirty="0" err="1">
                <a:solidFill>
                  <a:schemeClr val="accent3"/>
                </a:solidFill>
              </a:rPr>
              <a:t>à</a:t>
            </a:r>
            <a:r>
              <a:rPr lang="en-US" sz="2000" dirty="0">
                <a:solidFill>
                  <a:schemeClr val="accent3"/>
                </a:solidFill>
              </a:rPr>
              <a:t> </a:t>
            </a:r>
            <a:r>
              <a:rPr lang="en-US" sz="2000" dirty="0" err="1">
                <a:solidFill>
                  <a:schemeClr val="accent3"/>
                </a:solidFill>
              </a:rPr>
              <a:t>l’os</a:t>
            </a:r>
            <a:r>
              <a:rPr lang="en-US" sz="2000" dirty="0">
                <a:solidFill>
                  <a:schemeClr val="accent3"/>
                </a:solidFill>
              </a:rPr>
              <a:t>. De </a:t>
            </a:r>
            <a:r>
              <a:rPr lang="en-US" sz="2000" dirty="0" err="1">
                <a:solidFill>
                  <a:schemeClr val="accent3"/>
                </a:solidFill>
              </a:rPr>
              <a:t>couleur</a:t>
            </a:r>
            <a:r>
              <a:rPr lang="en-US" sz="2000" dirty="0">
                <a:solidFill>
                  <a:schemeClr val="accent3"/>
                </a:solidFill>
              </a:rPr>
              <a:t> blanche, et </a:t>
            </a:r>
            <a:r>
              <a:rPr lang="en-US" sz="2000" dirty="0" err="1">
                <a:solidFill>
                  <a:schemeClr val="accent3"/>
                </a:solidFill>
              </a:rPr>
              <a:t>d'aspect</a:t>
            </a:r>
            <a:r>
              <a:rPr lang="en-US" sz="2000" dirty="0">
                <a:solidFill>
                  <a:schemeClr val="accent3"/>
                </a:solidFill>
              </a:rPr>
              <a:t> </a:t>
            </a:r>
            <a:r>
              <a:rPr lang="en-US" sz="2000" dirty="0" err="1">
                <a:solidFill>
                  <a:schemeClr val="accent3"/>
                </a:solidFill>
              </a:rPr>
              <a:t>plutôt</a:t>
            </a:r>
            <a:r>
              <a:rPr lang="en-US" sz="2000" dirty="0">
                <a:solidFill>
                  <a:schemeClr val="accent3"/>
                </a:solidFill>
              </a:rPr>
              <a:t> large et </a:t>
            </a:r>
            <a:r>
              <a:rPr lang="en-US" sz="2000" dirty="0" err="1">
                <a:solidFill>
                  <a:schemeClr val="accent3"/>
                </a:solidFill>
              </a:rPr>
              <a:t>épais</a:t>
            </a:r>
            <a:r>
              <a:rPr lang="en-US" sz="2000" dirty="0">
                <a:solidFill>
                  <a:schemeClr val="accent3"/>
                </a:solidFill>
              </a:rPr>
              <a:t>, </a:t>
            </a:r>
            <a:r>
              <a:rPr lang="en-US" sz="2000" dirty="0" err="1">
                <a:solidFill>
                  <a:schemeClr val="accent3"/>
                </a:solidFill>
              </a:rPr>
              <a:t>ils</a:t>
            </a:r>
            <a:r>
              <a:rPr lang="en-US" sz="2000" dirty="0">
                <a:solidFill>
                  <a:schemeClr val="accent3"/>
                </a:solidFill>
              </a:rPr>
              <a:t> </a:t>
            </a:r>
            <a:r>
              <a:rPr lang="en-US" sz="2000" dirty="0" err="1">
                <a:solidFill>
                  <a:schemeClr val="accent3"/>
                </a:solidFill>
              </a:rPr>
              <a:t>possèdent</a:t>
            </a:r>
            <a:r>
              <a:rPr lang="en-US" sz="2000" dirty="0">
                <a:solidFill>
                  <a:schemeClr val="accent3"/>
                </a:solidFill>
              </a:rPr>
              <a:t> </a:t>
            </a:r>
            <a:r>
              <a:rPr lang="en-US" sz="2000" dirty="0" err="1">
                <a:solidFill>
                  <a:schemeClr val="accent3"/>
                </a:solidFill>
              </a:rPr>
              <a:t>une</a:t>
            </a:r>
            <a:r>
              <a:rPr lang="en-US" sz="2000" dirty="0">
                <a:solidFill>
                  <a:schemeClr val="accent3"/>
                </a:solidFill>
              </a:rPr>
              <a:t> forte résistance due </a:t>
            </a:r>
            <a:r>
              <a:rPr lang="en-US" sz="2000" dirty="0" err="1">
                <a:solidFill>
                  <a:schemeClr val="accent3"/>
                </a:solidFill>
              </a:rPr>
              <a:t>à</a:t>
            </a:r>
            <a:r>
              <a:rPr lang="en-US" sz="2000" dirty="0">
                <a:solidFill>
                  <a:schemeClr val="accent3"/>
                </a:solidFill>
              </a:rPr>
              <a:t> </a:t>
            </a:r>
            <a:r>
              <a:rPr lang="en-US" sz="2000" dirty="0" err="1">
                <a:solidFill>
                  <a:schemeClr val="accent3"/>
                </a:solidFill>
              </a:rPr>
              <a:t>leur</a:t>
            </a:r>
            <a:r>
              <a:rPr lang="en-US" sz="2000" dirty="0">
                <a:solidFill>
                  <a:schemeClr val="accent3"/>
                </a:solidFill>
              </a:rPr>
              <a:t> structure en </a:t>
            </a:r>
            <a:r>
              <a:rPr lang="en-US" sz="2000" dirty="0" err="1">
                <a:solidFill>
                  <a:schemeClr val="accent3"/>
                </a:solidFill>
              </a:rPr>
              <a:t>faisceaux</a:t>
            </a:r>
            <a:r>
              <a:rPr lang="en-US" sz="2000" dirty="0">
                <a:solidFill>
                  <a:schemeClr val="accent3"/>
                </a:solidFill>
              </a:rPr>
              <a:t> de </a:t>
            </a:r>
            <a:r>
              <a:rPr lang="en-US" sz="2000" dirty="0" err="1">
                <a:solidFill>
                  <a:schemeClr val="accent3"/>
                </a:solidFill>
              </a:rPr>
              <a:t>fibres</a:t>
            </a:r>
            <a:r>
              <a:rPr lang="en-US" sz="2000" dirty="0">
                <a:solidFill>
                  <a:schemeClr val="accent3"/>
                </a:solidFill>
              </a:rPr>
              <a:t> de </a:t>
            </a:r>
            <a:r>
              <a:rPr lang="en-US" sz="2000" dirty="0" err="1">
                <a:solidFill>
                  <a:schemeClr val="accent3"/>
                </a:solidFill>
              </a:rPr>
              <a:t>collagène</a:t>
            </a:r>
            <a:r>
              <a:rPr lang="en-US" sz="2000" dirty="0">
                <a:solidFill>
                  <a:schemeClr val="accent3"/>
                </a:solidFill>
              </a:rPr>
              <a:t>.</a:t>
            </a:r>
          </a:p>
          <a:p>
            <a:pPr>
              <a:buFont typeface="Arial"/>
              <a:buChar char="•"/>
            </a:pPr>
            <a:r>
              <a:rPr lang="fr-CA" sz="2000" dirty="0">
                <a:solidFill>
                  <a:srgbClr val="08A1D9"/>
                </a:solidFill>
              </a:rPr>
              <a:t>Chaque tendon permet de transmettre les forces musculaires aux pièces osseuses. Le tendon et le muscle forment une composante dynamique qui permet le mouvement.</a:t>
            </a:r>
            <a:endParaRPr lang="en-CA" sz="2000" dirty="0">
              <a:solidFill>
                <a:srgbClr val="08A1D9"/>
              </a:solidFill>
            </a:endParaRPr>
          </a:p>
          <a:p>
            <a:endParaRPr lang="en-US" sz="2000" dirty="0">
              <a:solidFill>
                <a:srgbClr val="08A1D9"/>
              </a:solidFill>
            </a:endParaRPr>
          </a:p>
        </p:txBody>
      </p:sp>
      <p:pic>
        <p:nvPicPr>
          <p:cNvPr id="4" name="Picture 3" descr="Macintosh HD:Users:aminemahhou:Downloads:tendon_original.jpg"/>
          <p:cNvPicPr/>
          <p:nvPr/>
        </p:nvPicPr>
        <p:blipFill>
          <a:blip r:embed="rId2">
            <a:extLst>
              <a:ext uri="{28A0092B-C50C-407E-A947-70E740481C1C}">
                <a14:useLocalDpi xmlns:a14="http://schemas.microsoft.com/office/drawing/2010/main" val="0"/>
              </a:ext>
            </a:extLst>
          </a:blip>
          <a:srcRect/>
          <a:stretch>
            <a:fillRect/>
          </a:stretch>
        </p:blipFill>
        <p:spPr bwMode="auto">
          <a:xfrm>
            <a:off x="5250051" y="3306019"/>
            <a:ext cx="3326960" cy="3374654"/>
          </a:xfrm>
          <a:prstGeom prst="rect">
            <a:avLst/>
          </a:prstGeom>
          <a:noFill/>
          <a:ln>
            <a:noFill/>
          </a:ln>
        </p:spPr>
      </p:pic>
    </p:spTree>
    <p:extLst>
      <p:ext uri="{BB962C8B-B14F-4D97-AF65-F5344CB8AC3E}">
        <p14:creationId xmlns:p14="http://schemas.microsoft.com/office/powerpoint/2010/main" val="232472658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华文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Angles.thmx</Template>
  <TotalTime>544</TotalTime>
  <Words>372</Words>
  <Application>Microsoft Office PowerPoint</Application>
  <PresentationFormat>On-screen Show (4:3)</PresentationFormat>
  <Paragraphs>53</Paragraphs>
  <Slides>12</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12</vt:i4>
      </vt:variant>
    </vt:vector>
  </HeadingPairs>
  <TitlesOfParts>
    <vt:vector size="19" baseType="lpstr">
      <vt:lpstr>Arial</vt:lpstr>
      <vt:lpstr>Franklin Gothic Book</vt:lpstr>
      <vt:lpstr>Franklin Gothic Medium</vt:lpstr>
      <vt:lpstr>Tunga</vt:lpstr>
      <vt:lpstr>Wingdings</vt:lpstr>
      <vt:lpstr>Angles</vt:lpstr>
      <vt:lpstr>Document</vt:lpstr>
      <vt:lpstr>Le système musculosquelettique</vt:lpstr>
      <vt:lpstr>Qu’est-ce que c’est ?</vt:lpstr>
      <vt:lpstr>Le squelette</vt:lpstr>
      <vt:lpstr>Structure de l’os</vt:lpstr>
      <vt:lpstr>Les muscles</vt:lpstr>
      <vt:lpstr>Les muscles (SUITE)</vt:lpstr>
      <vt:lpstr>Les muscles (SUITE)</vt:lpstr>
      <vt:lpstr>Les muscles (SUITE)</vt:lpstr>
      <vt:lpstr>Tendon </vt:lpstr>
      <vt:lpstr>Ligament </vt:lpstr>
      <vt:lpstr>Articulations   </vt:lpstr>
      <vt:lpstr>Articulations (SUITE)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système musculosquelettique</dc:title>
  <dc:creator>Amine Mahhou</dc:creator>
  <cp:lastModifiedBy>Lyne Guilmette</cp:lastModifiedBy>
  <cp:revision>12</cp:revision>
  <dcterms:created xsi:type="dcterms:W3CDTF">2016-03-21T17:47:23Z</dcterms:created>
  <dcterms:modified xsi:type="dcterms:W3CDTF">2016-04-22T19:30:43Z</dcterms:modified>
</cp:coreProperties>
</file>